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9"/>
  </p:notesMasterIdLst>
  <p:sldIdLst>
    <p:sldId id="340" r:id="rId2"/>
    <p:sldId id="350" r:id="rId3"/>
    <p:sldId id="351" r:id="rId4"/>
    <p:sldId id="386" r:id="rId5"/>
    <p:sldId id="387" r:id="rId6"/>
    <p:sldId id="388" r:id="rId7"/>
    <p:sldId id="28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Meek" initials="AM" lastIdx="1" clrIdx="0">
    <p:extLst>
      <p:ext uri="{19B8F6BF-5375-455C-9EA6-DF929625EA0E}">
        <p15:presenceInfo xmlns:p15="http://schemas.microsoft.com/office/powerpoint/2012/main" userId="S::Meek@cardiff.ac.uk::ee2fc43f-d2d8-4aa6-ab40-e611d3523ce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3EE5A3-3E06-4891-BE44-4B4BC5203291}" v="7" dt="2020-12-03T09:29:03.6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2172" autoAdjust="0"/>
  </p:normalViewPr>
  <p:slideViewPr>
    <p:cSldViewPr snapToGrid="0">
      <p:cViewPr varScale="1">
        <p:scale>
          <a:sx n="61" d="100"/>
          <a:sy n="61" d="100"/>
        </p:scale>
        <p:origin x="8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y-GB" sz="1600" b="1" noProof="0" dirty="0"/>
              <a:t>Datblygiad sgiliau dros amser</a:t>
            </a:r>
            <a:r>
              <a:rPr lang="en-GB" sz="1600" b="1" dirty="0"/>
              <a:t>: </a:t>
            </a:r>
          </a:p>
        </c:rich>
      </c:tx>
      <c:layout>
        <c:manualLayout>
          <c:xMode val="edge"/>
          <c:yMode val="edge"/>
          <c:x val="5.7126214631498043E-3"/>
          <c:y val="2.40618073941365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Sheet1!$B$13</c:f>
              <c:strCache>
                <c:ptCount val="1"/>
                <c:pt idx="0">
                  <c:v>Vocational Profile</c:v>
                </c:pt>
              </c:strCache>
            </c:strRef>
          </c:tx>
          <c:spPr>
            <a:ln w="158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4"/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marker>
          <c:cat>
            <c:strRef>
              <c:f>Sheet1!$A$14:$A$22</c:f>
              <c:strCache>
                <c:ptCount val="9"/>
                <c:pt idx="0">
                  <c:v>Work with their hands</c:v>
                </c:pt>
                <c:pt idx="1">
                  <c:v>Work physically hard</c:v>
                </c:pt>
                <c:pt idx="2">
                  <c:v>Concentrate</c:v>
                </c:pt>
                <c:pt idx="3">
                  <c:v>Work without mistakes</c:v>
                </c:pt>
                <c:pt idx="4">
                  <c:v>Remember/follow instructions</c:v>
                </c:pt>
                <c:pt idx="5">
                  <c:v>Do a range of tasks</c:v>
                </c:pt>
                <c:pt idx="6">
                  <c:v>Initiative</c:v>
                </c:pt>
                <c:pt idx="7">
                  <c:v>Work without support </c:v>
                </c:pt>
                <c:pt idx="8">
                  <c:v>Communicate with others</c:v>
                </c:pt>
              </c:strCache>
            </c:strRef>
          </c:cat>
          <c:val>
            <c:numRef>
              <c:f>Sheet1!$B$14:$B$22</c:f>
              <c:numCache>
                <c:formatCode>General</c:formatCode>
                <c:ptCount val="9"/>
                <c:pt idx="0">
                  <c:v>4.05</c:v>
                </c:pt>
                <c:pt idx="1">
                  <c:v>3.43</c:v>
                </c:pt>
                <c:pt idx="2">
                  <c:v>3.37</c:v>
                </c:pt>
                <c:pt idx="3">
                  <c:v>3.53</c:v>
                </c:pt>
                <c:pt idx="4">
                  <c:v>3.87</c:v>
                </c:pt>
                <c:pt idx="5">
                  <c:v>3.66</c:v>
                </c:pt>
                <c:pt idx="6">
                  <c:v>3.16</c:v>
                </c:pt>
                <c:pt idx="7">
                  <c:v>3.03</c:v>
                </c:pt>
                <c:pt idx="8">
                  <c:v>3.62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8F-4E56-962B-F07F5A642C3F}"/>
            </c:ext>
          </c:extLst>
        </c:ser>
        <c:ser>
          <c:idx val="1"/>
          <c:order val="1"/>
          <c:tx>
            <c:strRef>
              <c:f>Sheet1!$C$13</c:f>
              <c:strCache>
                <c:ptCount val="1"/>
                <c:pt idx="0">
                  <c:v>End of Second Internship</c:v>
                </c:pt>
              </c:strCache>
            </c:strRef>
          </c:tx>
          <c:spPr>
            <a:ln w="158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4"/>
            <c:spPr>
              <a:gradFill rotWithShape="1">
                <a:gsLst>
                  <a:gs pos="0">
                    <a:schemeClr val="accent2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2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marker>
          <c:cat>
            <c:strRef>
              <c:f>Sheet1!$A$14:$A$22</c:f>
              <c:strCache>
                <c:ptCount val="9"/>
                <c:pt idx="0">
                  <c:v>Work with their hands</c:v>
                </c:pt>
                <c:pt idx="1">
                  <c:v>Work physically hard</c:v>
                </c:pt>
                <c:pt idx="2">
                  <c:v>Concentrate</c:v>
                </c:pt>
                <c:pt idx="3">
                  <c:v>Work without mistakes</c:v>
                </c:pt>
                <c:pt idx="4">
                  <c:v>Remember/follow instructions</c:v>
                </c:pt>
                <c:pt idx="5">
                  <c:v>Do a range of tasks</c:v>
                </c:pt>
                <c:pt idx="6">
                  <c:v>Initiative</c:v>
                </c:pt>
                <c:pt idx="7">
                  <c:v>Work without support </c:v>
                </c:pt>
                <c:pt idx="8">
                  <c:v>Communicate with others</c:v>
                </c:pt>
              </c:strCache>
            </c:strRef>
          </c:cat>
          <c:val>
            <c:numRef>
              <c:f>Sheet1!$C$14:$C$22</c:f>
              <c:numCache>
                <c:formatCode>General</c:formatCode>
                <c:ptCount val="9"/>
                <c:pt idx="0">
                  <c:v>4.18</c:v>
                </c:pt>
                <c:pt idx="1">
                  <c:v>4</c:v>
                </c:pt>
                <c:pt idx="2">
                  <c:v>3.94</c:v>
                </c:pt>
                <c:pt idx="3">
                  <c:v>3.83</c:v>
                </c:pt>
                <c:pt idx="4">
                  <c:v>4.0599999999999996</c:v>
                </c:pt>
                <c:pt idx="5">
                  <c:v>4.1100000000000003</c:v>
                </c:pt>
                <c:pt idx="6">
                  <c:v>3.91</c:v>
                </c:pt>
                <c:pt idx="7">
                  <c:v>3.77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8F-4E56-962B-F07F5A642C3F}"/>
            </c:ext>
          </c:extLst>
        </c:ser>
        <c:ser>
          <c:idx val="2"/>
          <c:order val="2"/>
          <c:tx>
            <c:strRef>
              <c:f>Sheet1!$D$13</c:f>
              <c:strCache>
                <c:ptCount val="1"/>
                <c:pt idx="0">
                  <c:v>End of third internship</c:v>
                </c:pt>
              </c:strCache>
            </c:strRef>
          </c:tx>
          <c:spPr>
            <a:ln w="158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4"/>
            <c:spPr>
              <a:gradFill rotWithShape="1">
                <a:gsLst>
                  <a:gs pos="0">
                    <a:schemeClr val="accent3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3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marker>
          <c:cat>
            <c:strRef>
              <c:f>Sheet1!$A$14:$A$22</c:f>
              <c:strCache>
                <c:ptCount val="9"/>
                <c:pt idx="0">
                  <c:v>Work with their hands</c:v>
                </c:pt>
                <c:pt idx="1">
                  <c:v>Work physically hard</c:v>
                </c:pt>
                <c:pt idx="2">
                  <c:v>Concentrate</c:v>
                </c:pt>
                <c:pt idx="3">
                  <c:v>Work without mistakes</c:v>
                </c:pt>
                <c:pt idx="4">
                  <c:v>Remember/follow instructions</c:v>
                </c:pt>
                <c:pt idx="5">
                  <c:v>Do a range of tasks</c:v>
                </c:pt>
                <c:pt idx="6">
                  <c:v>Initiative</c:v>
                </c:pt>
                <c:pt idx="7">
                  <c:v>Work without support </c:v>
                </c:pt>
                <c:pt idx="8">
                  <c:v>Communicate with others</c:v>
                </c:pt>
              </c:strCache>
            </c:strRef>
          </c:cat>
          <c:val>
            <c:numRef>
              <c:f>Sheet1!$D$14:$D$22</c:f>
              <c:numCache>
                <c:formatCode>General</c:formatCode>
                <c:ptCount val="9"/>
                <c:pt idx="0">
                  <c:v>4.2300000000000004</c:v>
                </c:pt>
                <c:pt idx="1">
                  <c:v>4.0999999999999996</c:v>
                </c:pt>
                <c:pt idx="2">
                  <c:v>3.95</c:v>
                </c:pt>
                <c:pt idx="3">
                  <c:v>4.3600000000000003</c:v>
                </c:pt>
                <c:pt idx="4">
                  <c:v>4.18</c:v>
                </c:pt>
                <c:pt idx="5">
                  <c:v>4.45</c:v>
                </c:pt>
                <c:pt idx="6">
                  <c:v>3.77</c:v>
                </c:pt>
                <c:pt idx="7">
                  <c:v>4.1900000000000004</c:v>
                </c:pt>
                <c:pt idx="8">
                  <c:v>3.77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8F-4E56-962B-F07F5A642C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3199040"/>
        <c:axId val="393195904"/>
      </c:radarChart>
      <c:catAx>
        <c:axId val="393199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195904"/>
        <c:crosses val="autoZero"/>
        <c:auto val="1"/>
        <c:lblAlgn val="ctr"/>
        <c:lblOffset val="100"/>
        <c:noMultiLvlLbl val="0"/>
      </c:catAx>
      <c:valAx>
        <c:axId val="39319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199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3230122455684635E-2"/>
          <c:y val="0.89436078857819412"/>
          <c:w val="0.88733226682904054"/>
          <c:h val="9.21171992896152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FF0000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F4A6-C742-46ED-8ADD-8720F7717B0D}" type="datetimeFigureOut">
              <a:rPr lang="en-GB" smtClean="0"/>
              <a:t>06/01/2021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EF42F-E113-40A5-A6DE-1A9ADA0801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439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FAC2B-60B2-6344-8478-EEE2C57E3D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4798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FAC2B-60B2-6344-8478-EEE2C57E3D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6204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FAC2B-60B2-6344-8478-EEE2C57E3D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200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3FFBA-EF88-41D1-B85A-C8A0B7F4C7B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372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Translation for the</a:t>
            </a:r>
            <a:r>
              <a:rPr lang="en-GB" baseline="0" dirty="0"/>
              <a:t> labels:</a:t>
            </a:r>
          </a:p>
          <a:p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their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hands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Gweithio gyda’u dwylo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physically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hard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Gweithio’n gorfforol galed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Concentrate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Canolbwyntio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without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mistakes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Gweithio heb wneud gwallau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 </a:t>
            </a:r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instructions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Cofio/ dilyn cyfarwyddiadau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a </a:t>
            </a:r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range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tasks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Gwneud amrywiaeth o dasgau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Initiative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Blaengaredd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without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Gweithio heb gymorth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Communicate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others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Cyfathrebu ag eraill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Vocational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profile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Proffil galwedigaethol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End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second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internship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Diwedd yr ail interniaeth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End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third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y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internship</a:t>
            </a:r>
            <a:r>
              <a:rPr lang="cy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Diwedd y drydedd interniaeth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7EF42F-E113-40A5-A6DE-1A9ADA08018C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386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7EF42F-E113-40A5-A6DE-1A9ADA08018C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145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7EF42F-E113-40A5-A6DE-1A9ADA08018C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995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BE4A-5BF4-49DC-B647-26FCDFA40FA3}" type="datetimeFigureOut">
              <a:rPr lang="en-GB" smtClean="0"/>
              <a:t>06/01/2021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B42F-3D12-4DB0-8ED1-147A347A25B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58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BE4A-5BF4-49DC-B647-26FCDFA40FA3}" type="datetimeFigureOut">
              <a:rPr lang="en-GB" smtClean="0"/>
              <a:t>06/01/2021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B42F-3D12-4DB0-8ED1-147A347A25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92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BE4A-5BF4-49DC-B647-26FCDFA40FA3}" type="datetimeFigureOut">
              <a:rPr lang="en-GB" smtClean="0"/>
              <a:t>06/01/2021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B42F-3D12-4DB0-8ED1-147A347A25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74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BE4A-5BF4-49DC-B647-26FCDFA40FA3}" type="datetimeFigureOut">
              <a:rPr lang="en-GB" smtClean="0"/>
              <a:t>06/01/2021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B42F-3D12-4DB0-8ED1-147A347A25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197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BE4A-5BF4-49DC-B647-26FCDFA40FA3}" type="datetimeFigureOut">
              <a:rPr lang="en-GB" smtClean="0"/>
              <a:t>06/01/2021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B42F-3D12-4DB0-8ED1-147A347A25B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801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BE4A-5BF4-49DC-B647-26FCDFA40FA3}" type="datetimeFigureOut">
              <a:rPr lang="en-GB" smtClean="0"/>
              <a:t>06/01/2021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B42F-3D12-4DB0-8ED1-147A347A25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80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BE4A-5BF4-49DC-B647-26FCDFA40FA3}" type="datetimeFigureOut">
              <a:rPr lang="en-GB" smtClean="0"/>
              <a:t>06/01/2021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B42F-3D12-4DB0-8ED1-147A347A25B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09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BE4A-5BF4-49DC-B647-26FCDFA40FA3}" type="datetimeFigureOut">
              <a:rPr lang="en-GB" smtClean="0"/>
              <a:t>06/01/2021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B42F-3D12-4DB0-8ED1-147A347A25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554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BE4A-5BF4-49DC-B647-26FCDFA40FA3}" type="datetimeFigureOut">
              <a:rPr lang="en-GB" smtClean="0"/>
              <a:t>06/01/2021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B42F-3D12-4DB0-8ED1-147A347A25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72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BE4A-5BF4-49DC-B647-26FCDFA40FA3}" type="datetimeFigureOut">
              <a:rPr lang="en-GB" smtClean="0"/>
              <a:t>06/01/2021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B42F-3D12-4DB0-8ED1-147A347A25B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75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BE4A-5BF4-49DC-B647-26FCDFA40FA3}" type="datetimeFigureOut">
              <a:rPr lang="en-GB" smtClean="0"/>
              <a:t>06/01/2021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B42F-3D12-4DB0-8ED1-147A347A25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4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C0BE4A-5BF4-49DC-B647-26FCDFA40FA3}" type="datetimeFigureOut">
              <a:rPr lang="en-GB" smtClean="0"/>
              <a:t>06/01/2021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526B42F-3D12-4DB0-8ED1-147A347A25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52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mailto:beyer@cardiff.ac.uk" TargetMode="External"/><Relationship Id="rId7" Type="http://schemas.openxmlformats.org/officeDocument/2006/relationships/image" Target="../media/image6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mailto:Beyer@cardiff.ac.uk" TargetMode="External"/><Relationship Id="rId4" Type="http://schemas.openxmlformats.org/officeDocument/2006/relationships/hyperlink" Target="https://www.mencap.org.uk/get-involved/learning-disability-week/benefits-employing-people-learning-disabil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1070" y="776524"/>
            <a:ext cx="7848600" cy="1536353"/>
          </a:xfrm>
        </p:spPr>
        <p:txBody>
          <a:bodyPr/>
          <a:lstStyle/>
          <a:p>
            <a:r>
              <a:rPr lang="en-GB" sz="2800" b="1" dirty="0">
                <a:solidFill>
                  <a:srgbClr val="FF0000"/>
                </a:solidFill>
              </a:rPr>
              <a:t>MANTEISION CYFLOGI POBL AG ANABLEDDAU DYSGU I GYFLOGWYR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505200"/>
            <a:ext cx="6400800" cy="2300064"/>
          </a:xfrm>
        </p:spPr>
        <p:txBody>
          <a:bodyPr>
            <a:normAutofit/>
          </a:bodyPr>
          <a:lstStyle/>
          <a:p>
            <a:r>
              <a:rPr lang="en-GB" sz="1800" b="1" dirty="0"/>
              <a:t>Andrea Meek</a:t>
            </a:r>
          </a:p>
          <a:p>
            <a:r>
              <a:rPr lang="en-GB" sz="1800" b="1" dirty="0"/>
              <a:t>Dr. Elisa Vigna</a:t>
            </a:r>
            <a:endParaRPr lang="en-GB" sz="1400" b="1" dirty="0"/>
          </a:p>
          <a:p>
            <a:r>
              <a:rPr lang="cy-GB" sz="1400" i="1" dirty="0"/>
              <a:t>Canolfan Iechyd Meddwl Genedlaethol </a:t>
            </a:r>
            <a:endParaRPr lang="en-GB" sz="1400" dirty="0"/>
          </a:p>
          <a:p>
            <a:r>
              <a:rPr lang="cy-GB" sz="1400" i="1" dirty="0"/>
              <a:t>Prifysgol Caerdydd</a:t>
            </a:r>
            <a:endParaRPr lang="en-GB" sz="1400" i="1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1112" y="5123566"/>
            <a:ext cx="1634912" cy="145771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ncmh-2015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986" y="5659678"/>
            <a:ext cx="2160240" cy="900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7DD321-6818-4245-B687-F4CE389FB1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1347" y="4811789"/>
            <a:ext cx="1449306" cy="198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96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D85DF-B32A-48E7-BA7C-687086B4C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848" y="1395264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cy-GB" b="1" dirty="0"/>
              <a:t>Nid yw</a:t>
            </a:r>
            <a:r>
              <a:rPr lang="cy-GB" dirty="0"/>
              <a:t> awtistiaeth yn anabledd dysgu</a:t>
            </a:r>
          </a:p>
          <a:p>
            <a:pPr marL="0" indent="0">
              <a:buNone/>
            </a:pPr>
            <a:endParaRPr lang="en-US" dirty="0"/>
          </a:p>
          <a:p>
            <a:r>
              <a:rPr lang="cy-GB" dirty="0"/>
              <a:t>Gallai tua 40-50% o bobl awtistig hefyd fod ag anabledd dysgu</a:t>
            </a:r>
          </a:p>
          <a:p>
            <a:pPr marL="0" indent="0">
              <a:buNone/>
            </a:pPr>
            <a:endParaRPr lang="en-US" dirty="0"/>
          </a:p>
          <a:p>
            <a:r>
              <a:rPr lang="cy-GB" dirty="0"/>
              <a:t>Mae cyfradd cyflogaeth pobl ag AD yn isel &lt;6%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cy-GB" b="1" dirty="0"/>
              <a:t>Pryderon cyflogwyr</a:t>
            </a:r>
            <a:r>
              <a:rPr lang="en-US" b="1" dirty="0"/>
              <a:t>: 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cy-GB" dirty="0"/>
              <a:t>newidiadau costus i’r gwaith y mae pobl yn ei wneud</a:t>
            </a:r>
            <a:endParaRPr lang="en-US" dirty="0"/>
          </a:p>
          <a:p>
            <a:r>
              <a:rPr lang="cy-GB" dirty="0"/>
              <a:t>newidiadau costus i’r gweithle</a:t>
            </a:r>
            <a:endParaRPr lang="en-US" dirty="0"/>
          </a:p>
          <a:p>
            <a:r>
              <a:rPr lang="cy-GB" dirty="0"/>
              <a:t>perfformiad isel</a:t>
            </a:r>
            <a:endParaRPr lang="en-US" dirty="0"/>
          </a:p>
          <a:p>
            <a:r>
              <a:rPr lang="cy-GB" dirty="0"/>
              <a:t>lefelau uchel o gefnogaeth</a:t>
            </a: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 descr="ncmh-2015.jpg">
            <a:extLst>
              <a:ext uri="{FF2B5EF4-FFF2-40B4-BE49-F238E27FC236}">
                <a16:creationId xmlns:a16="http://schemas.microsoft.com/office/drawing/2014/main" id="{559C1470-905D-48CE-BA73-2851129656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5867400"/>
            <a:ext cx="2160240" cy="9001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E8C1EFE-2BB1-43D5-A785-954F15AA7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848" y="585936"/>
            <a:ext cx="8229600" cy="990600"/>
          </a:xfrm>
        </p:spPr>
        <p:txBody>
          <a:bodyPr>
            <a:normAutofit/>
          </a:bodyPr>
          <a:lstStyle/>
          <a:p>
            <a:r>
              <a:rPr lang="cy-GB" sz="3200" dirty="0"/>
              <a:t>Cyflwyniad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6740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284" y="454595"/>
            <a:ext cx="10972800" cy="990600"/>
          </a:xfrm>
        </p:spPr>
        <p:txBody>
          <a:bodyPr>
            <a:normAutofit/>
          </a:bodyPr>
          <a:lstStyle/>
          <a:p>
            <a:r>
              <a:rPr lang="cy-GB" sz="3200" dirty="0"/>
              <a:t>Manteision i’r Cyflogwr – Perfformiad y Gweithiwr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536" y="1375977"/>
            <a:ext cx="4502504" cy="5027428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cy-GB" sz="2400" dirty="0"/>
              <a:t>Agweddau cadarnhaol tuag at</a:t>
            </a:r>
            <a:r>
              <a:rPr lang="en-GB" sz="2400" dirty="0"/>
              <a:t>:</a:t>
            </a:r>
          </a:p>
          <a:p>
            <a:pPr marL="274320" lvl="1" indent="0">
              <a:buNone/>
            </a:pPr>
            <a:endParaRPr lang="en-GB" sz="2400" dirty="0"/>
          </a:p>
          <a:p>
            <a:pPr marL="182563" lvl="1" indent="-182563"/>
            <a:r>
              <a:rPr lang="cy-GB" sz="2400" dirty="0"/>
              <a:t>bresenoldeb</a:t>
            </a:r>
            <a:endParaRPr lang="en-GB" sz="2400" dirty="0"/>
          </a:p>
          <a:p>
            <a:pPr marL="182563" lvl="1" indent="-182563"/>
            <a:r>
              <a:rPr lang="cy-GB" sz="2400" dirty="0"/>
              <a:t>prydlondeb</a:t>
            </a:r>
            <a:endParaRPr lang="en-GB" sz="2400" dirty="0"/>
          </a:p>
          <a:p>
            <a:pPr marL="182563" lvl="1" indent="-182563"/>
            <a:r>
              <a:rPr lang="cy-GB" sz="2400" dirty="0"/>
              <a:t>rheolau amser egwyl</a:t>
            </a:r>
            <a:endParaRPr lang="en-GB" sz="2400" dirty="0"/>
          </a:p>
          <a:p>
            <a:pPr marL="182563" lvl="1" indent="-182563"/>
            <a:r>
              <a:rPr lang="cy-GB" sz="2400" dirty="0"/>
              <a:t>ymroddiad</a:t>
            </a:r>
            <a:endParaRPr lang="en-GB" sz="2400" dirty="0"/>
          </a:p>
          <a:p>
            <a:pPr marL="182563" lvl="1" indent="-182563"/>
            <a:r>
              <a:rPr lang="cy-GB" sz="2400" dirty="0"/>
              <a:t>cyfraddau is o drosiant staff </a:t>
            </a:r>
            <a:endParaRPr lang="en-GB" sz="2400" dirty="0"/>
          </a:p>
          <a:p>
            <a:pPr marL="182563" lvl="1" indent="-182563"/>
            <a:r>
              <a:rPr lang="cy-GB" sz="2400" dirty="0"/>
              <a:t>parodrwydd i ddysgu </a:t>
            </a:r>
            <a:endParaRPr lang="en-GB" sz="2400" dirty="0"/>
          </a:p>
          <a:p>
            <a:r>
              <a:rPr lang="cy-GB" dirty="0"/>
              <a:t>boddhad yn y swydd</a:t>
            </a:r>
            <a:r>
              <a:rPr lang="en-GB" sz="2400" dirty="0"/>
              <a:t> </a:t>
            </a:r>
          </a:p>
          <a:p>
            <a:pPr lvl="1"/>
            <a:endParaRPr lang="en-GB" sz="1400" baseline="30000" dirty="0"/>
          </a:p>
          <a:p>
            <a:pPr lvl="1"/>
            <a:endParaRPr lang="en-GB" sz="1400" baseline="30000" dirty="0"/>
          </a:p>
          <a:p>
            <a:pPr lvl="1"/>
            <a:endParaRPr lang="en-GB" sz="1400" baseline="30000" dirty="0"/>
          </a:p>
          <a:p>
            <a:pPr lvl="1"/>
            <a:endParaRPr lang="en-GB" dirty="0"/>
          </a:p>
          <a:p>
            <a:endParaRPr lang="it-IT" sz="2000" dirty="0"/>
          </a:p>
          <a:p>
            <a:endParaRPr lang="it-IT" sz="2200" dirty="0"/>
          </a:p>
          <a:p>
            <a:pPr lvl="1"/>
            <a:endParaRPr lang="it-IT" sz="1800" dirty="0"/>
          </a:p>
          <a:p>
            <a:pPr lvl="1"/>
            <a:endParaRPr lang="it-IT" sz="1600" dirty="0"/>
          </a:p>
          <a:p>
            <a:endParaRPr lang="it-IT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pic>
        <p:nvPicPr>
          <p:cNvPr id="7" name="Picture 6" descr="ncmh-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609" y="5914783"/>
            <a:ext cx="1832868" cy="76369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5EFAC3-DDA7-4478-AC23-2CD01FC65E06}"/>
              </a:ext>
            </a:extLst>
          </p:cNvPr>
          <p:cNvSpPr txBox="1"/>
          <p:nvPr/>
        </p:nvSpPr>
        <p:spPr>
          <a:xfrm>
            <a:off x="594284" y="6403405"/>
            <a:ext cx="6336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cy-GB" sz="1400" dirty="0">
                <a:solidFill>
                  <a:prstClr val="black"/>
                </a:solidFill>
                <a:latin typeface="Arial"/>
              </a:rPr>
              <a:t>Adolygiad systematig </a:t>
            </a:r>
            <a:r>
              <a:rPr lang="cy-GB" sz="1400" dirty="0" err="1">
                <a:solidFill>
                  <a:prstClr val="black"/>
                </a:solidFill>
                <a:latin typeface="Arial"/>
              </a:rPr>
              <a:t>Mencap</a:t>
            </a:r>
            <a:r>
              <a:rPr lang="cy-GB" sz="1400" dirty="0">
                <a:solidFill>
                  <a:prstClr val="black"/>
                </a:solidFill>
                <a:latin typeface="Arial"/>
              </a:rPr>
              <a:t> 2017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EA02E5-888B-49E3-99ED-8DE9B6619943}"/>
              </a:ext>
            </a:extLst>
          </p:cNvPr>
          <p:cNvSpPr txBox="1"/>
          <p:nvPr/>
        </p:nvSpPr>
        <p:spPr>
          <a:xfrm>
            <a:off x="5997066" y="2167030"/>
            <a:ext cx="41845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lvl="1" indent="-3651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y-GB" sz="2400" dirty="0"/>
              <a:t>Systematig/ cyson</a:t>
            </a:r>
            <a:endParaRPr lang="en-GB" sz="2400" dirty="0"/>
          </a:p>
          <a:p>
            <a:pPr marL="365125" lvl="1" indent="-3651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y-GB" sz="2400" dirty="0"/>
              <a:t>cyfeillgarwch</a:t>
            </a:r>
            <a:endParaRPr lang="en-GB" sz="2400" dirty="0"/>
          </a:p>
          <a:p>
            <a:pPr marL="365125" lvl="1" indent="-3651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y-GB" sz="2400" dirty="0"/>
              <a:t>gonestrwydd</a:t>
            </a:r>
            <a:endParaRPr lang="en-GB" sz="2400" dirty="0"/>
          </a:p>
          <a:p>
            <a:pPr marL="365125" lvl="1" indent="-3651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y-GB" sz="2400" dirty="0"/>
              <a:t>sicrwydd/ dibynadwyedd</a:t>
            </a:r>
            <a:endParaRPr lang="en-GB" sz="2400" dirty="0"/>
          </a:p>
          <a:p>
            <a:pPr marL="365125" lvl="1" indent="-3651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y-GB" sz="2400" dirty="0"/>
              <a:t>ysgogiad</a:t>
            </a:r>
            <a:endParaRPr lang="en-GB" sz="2400" dirty="0"/>
          </a:p>
          <a:p>
            <a:pPr marL="365125" lvl="1" indent="-3651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y-GB" sz="2400" dirty="0"/>
              <a:t>cofnod salwch </a:t>
            </a:r>
            <a:endParaRPr lang="en-GB" sz="24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y-GB" sz="2400" dirty="0"/>
              <a:t>arbedion cost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5747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E940251-5E33-4B9B-BFBF-3B9F327E9A9E}"/>
              </a:ext>
            </a:extLst>
          </p:cNvPr>
          <p:cNvSpPr txBox="1"/>
          <p:nvPr/>
        </p:nvSpPr>
        <p:spPr>
          <a:xfrm>
            <a:off x="358677" y="1055806"/>
            <a:ext cx="6209201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defTabSz="914400"/>
            <a:endParaRPr lang="en-GB" sz="2000" dirty="0">
              <a:solidFill>
                <a:prstClr val="black"/>
              </a:solidFill>
              <a:latin typeface="Arial"/>
            </a:endParaRPr>
          </a:p>
          <a:p>
            <a:pPr marL="685800" lvl="1" indent="-342900" defTabSz="914400">
              <a:buFont typeface="Arial" panose="020B0604020202020204" pitchFamily="34" charset="0"/>
              <a:buChar char="•"/>
            </a:pPr>
            <a:r>
              <a:rPr lang="cy-GB" sz="2000" dirty="0">
                <a:solidFill>
                  <a:prstClr val="black"/>
                </a:solidFill>
              </a:rPr>
              <a:t>Cynnydd mewn Cyfleoedd Cyfartal </a:t>
            </a:r>
          </a:p>
          <a:p>
            <a:pPr marL="685800" lvl="1" indent="-342900" defTabSz="914400">
              <a:buFont typeface="Arial" panose="020B0604020202020204" pitchFamily="34" charset="0"/>
              <a:buChar char="•"/>
            </a:pPr>
            <a:r>
              <a:rPr lang="cy-GB" sz="2000" dirty="0">
                <a:solidFill>
                  <a:prstClr val="black"/>
                </a:solidFill>
              </a:rPr>
              <a:t>Codi ymwybyddiaeth o anabledd </a:t>
            </a:r>
          </a:p>
          <a:p>
            <a:pPr marL="685800" lvl="1" indent="-342900" defTabSz="914400">
              <a:buFont typeface="Arial" panose="020B0604020202020204" pitchFamily="34" charset="0"/>
              <a:buChar char="•"/>
            </a:pPr>
            <a:r>
              <a:rPr lang="cy-GB" sz="2000" dirty="0">
                <a:solidFill>
                  <a:prstClr val="black"/>
                </a:solidFill>
              </a:rPr>
              <a:t>Cynyddu dinasyddiaeth</a:t>
            </a:r>
          </a:p>
          <a:p>
            <a:pPr marL="685800" lvl="1" indent="-342900" defTabSz="914400">
              <a:buFont typeface="Arial" panose="020B0604020202020204" pitchFamily="34" charset="0"/>
              <a:buChar char="•"/>
            </a:pPr>
            <a:r>
              <a:rPr lang="cy-GB" sz="2000" dirty="0">
                <a:solidFill>
                  <a:prstClr val="black"/>
                </a:solidFill>
              </a:rPr>
              <a:t>Cynnydd mewn cydweithio ar draws y tîm</a:t>
            </a:r>
          </a:p>
          <a:p>
            <a:pPr marL="685800" lvl="1" indent="-342900" defTabSz="914400">
              <a:buFont typeface="Arial" panose="020B0604020202020204" pitchFamily="34" charset="0"/>
              <a:buChar char="•"/>
            </a:pPr>
            <a:r>
              <a:rPr lang="cy-GB" sz="2000" dirty="0">
                <a:solidFill>
                  <a:prstClr val="black"/>
                </a:solidFill>
              </a:rPr>
              <a:t>Caniatáu persbectif gwahanol/ personol</a:t>
            </a:r>
          </a:p>
          <a:p>
            <a:pPr marL="685800" lvl="1" indent="-342900" defTabSz="914400">
              <a:buFont typeface="Arial" panose="020B0604020202020204" pitchFamily="34" charset="0"/>
              <a:buChar char="•"/>
            </a:pPr>
            <a:r>
              <a:rPr lang="cy-GB" sz="2000" dirty="0">
                <a:solidFill>
                  <a:prstClr val="black"/>
                </a:solidFill>
              </a:rPr>
              <a:t>Caniatáu datblygiad tasgau arbenigol </a:t>
            </a:r>
          </a:p>
          <a:p>
            <a:pPr marL="685800" lvl="1" indent="-342900" defTabSz="914400">
              <a:buFont typeface="Arial" panose="020B0604020202020204" pitchFamily="34" charset="0"/>
              <a:buChar char="•"/>
            </a:pPr>
            <a:r>
              <a:rPr lang="cy-GB" sz="2000" dirty="0">
                <a:solidFill>
                  <a:prstClr val="black"/>
                </a:solidFill>
              </a:rPr>
              <a:t>Caniatáu cysondeb mewn tasgau a ddysgwyd </a:t>
            </a:r>
          </a:p>
          <a:p>
            <a:pPr marL="685800" lvl="1" indent="-342900" defTabSz="914400">
              <a:buFont typeface="Arial" panose="020B0604020202020204" pitchFamily="34" charset="0"/>
              <a:buChar char="•"/>
            </a:pPr>
            <a:r>
              <a:rPr lang="cy-GB" sz="2000" dirty="0">
                <a:solidFill>
                  <a:prstClr val="black"/>
                </a:solidFill>
              </a:rPr>
              <a:t>Caniatáu cyd-gynhyrchu yn y gweithle </a:t>
            </a:r>
          </a:p>
          <a:p>
            <a:pPr marL="685800" lvl="1" indent="-342900" defTabSz="914400">
              <a:buFont typeface="Arial" panose="020B0604020202020204" pitchFamily="34" charset="0"/>
              <a:buChar char="•"/>
            </a:pPr>
            <a:r>
              <a:rPr lang="cy-GB" sz="2000" dirty="0">
                <a:solidFill>
                  <a:prstClr val="black"/>
                </a:solidFill>
              </a:rPr>
              <a:t>Cost/ buddion</a:t>
            </a:r>
          </a:p>
          <a:p>
            <a:pPr marL="342900" lvl="1" defTabSz="914400"/>
            <a:endParaRPr lang="en-GB" sz="2000" dirty="0">
              <a:solidFill>
                <a:prstClr val="black"/>
              </a:solidFill>
              <a:latin typeface="Arial"/>
            </a:endParaRPr>
          </a:p>
          <a:p>
            <a:pPr marL="685800" lvl="1" indent="-342900" defTabSz="91440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  <a:latin typeface="Arial"/>
            </a:endParaRPr>
          </a:p>
          <a:p>
            <a:pPr marL="685800" lvl="1" indent="-342900" defTabSz="91440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  <a:latin typeface="Arial"/>
            </a:endParaRPr>
          </a:p>
          <a:p>
            <a:pPr marL="685800" lvl="1" indent="-342900" defTabSz="91440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  <a:latin typeface="Arial"/>
            </a:endParaRPr>
          </a:p>
          <a:p>
            <a:pPr marL="685800" lvl="1" indent="-342900" defTabSz="91440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  <a:latin typeface="Arial"/>
            </a:endParaRPr>
          </a:p>
          <a:p>
            <a:pPr marL="685800" lvl="1" indent="-342900" defTabSz="91440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F565D4-36A5-4987-A2D0-6D12A9CC5E6C}"/>
              </a:ext>
            </a:extLst>
          </p:cNvPr>
          <p:cNvSpPr txBox="1"/>
          <p:nvPr/>
        </p:nvSpPr>
        <p:spPr>
          <a:xfrm>
            <a:off x="8982791" y="1797784"/>
            <a:ext cx="2435329" cy="16312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cy-GB" sz="2000" dirty="0"/>
              <a:t>Mae 80% o ymatebwyr bellach yn gwybod mwy am anghenion pobl ag anableddau</a:t>
            </a:r>
            <a:r>
              <a:rPr lang="en-GB" sz="2000" dirty="0">
                <a:solidFill>
                  <a:prstClr val="black"/>
                </a:solidFill>
                <a:latin typeface="Arial"/>
              </a:rPr>
              <a:t>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FA3CFD-5071-4AC0-B91F-9E96C5724609}"/>
              </a:ext>
            </a:extLst>
          </p:cNvPr>
          <p:cNvSpPr txBox="1"/>
          <p:nvPr/>
        </p:nvSpPr>
        <p:spPr>
          <a:xfrm>
            <a:off x="374175" y="6263523"/>
            <a:ext cx="7975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dirty="0">
                <a:solidFill>
                  <a:prstClr val="black"/>
                </a:solidFill>
                <a:latin typeface="Arial"/>
              </a:rPr>
              <a:t>*</a:t>
            </a:r>
            <a:r>
              <a:rPr lang="en-US" sz="1400" dirty="0">
                <a:solidFill>
                  <a:prstClr val="black"/>
                </a:solidFill>
                <a:latin typeface="Arial"/>
              </a:rPr>
              <a:t>Engage to Change Project SEARCH @ </a:t>
            </a:r>
            <a:r>
              <a:rPr lang="cy-GB" sz="1400" dirty="0">
                <a:solidFill>
                  <a:prstClr val="black"/>
                </a:solidFill>
                <a:latin typeface="Arial"/>
              </a:rPr>
              <a:t>Prifysgol Caerdydd</a:t>
            </a:r>
            <a:r>
              <a:rPr lang="en-US" sz="1400" dirty="0">
                <a:solidFill>
                  <a:prstClr val="black"/>
                </a:solidFill>
                <a:latin typeface="Arial"/>
              </a:rPr>
              <a:t>: 2019)</a:t>
            </a:r>
            <a:endParaRPr lang="en-GB" sz="14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6864D2-CDB7-4ACF-85D8-973BFE56CE5D}"/>
              </a:ext>
            </a:extLst>
          </p:cNvPr>
          <p:cNvSpPr txBox="1"/>
          <p:nvPr/>
        </p:nvSpPr>
        <p:spPr>
          <a:xfrm>
            <a:off x="714892" y="594477"/>
            <a:ext cx="84414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cy-GB" sz="3200" dirty="0"/>
              <a:t>Manteision i’r Cyflogwr - Canlyniadau busnes</a:t>
            </a:r>
            <a:endParaRPr lang="en-GB" sz="32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12" name="Picture 11" descr="ncmh-2015.jpg">
            <a:extLst>
              <a:ext uri="{FF2B5EF4-FFF2-40B4-BE49-F238E27FC236}">
                <a16:creationId xmlns:a16="http://schemas.microsoft.com/office/drawing/2014/main" id="{52F38E10-E061-4183-A79B-735EFD6050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957" y="5984802"/>
            <a:ext cx="1832868" cy="76369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E1B9F51-88D3-41CA-8AAE-0ADBE372144B}"/>
              </a:ext>
            </a:extLst>
          </p:cNvPr>
          <p:cNvSpPr txBox="1"/>
          <p:nvPr/>
        </p:nvSpPr>
        <p:spPr>
          <a:xfrm>
            <a:off x="714892" y="4478755"/>
            <a:ext cx="787393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cy-GB" sz="2000" dirty="0"/>
              <a:t>Rheolwr 6: </a:t>
            </a:r>
            <a:r>
              <a:rPr lang="cy-GB" sz="2000" i="1" dirty="0"/>
              <a:t>Credaf fod staff wedi dod yn fwy ymwybodol o bersonoliaethau a galluoedd pobl eraill ac o ganlyniad, maen nhw’n fwy bodlon helpu a deall (person) a'u cydweithwyr hefyd, sydd yn ei dro wedi cynyddu cynhyrchiant</a:t>
            </a:r>
            <a:r>
              <a:rPr lang="cy-GB" sz="2000" dirty="0"/>
              <a:t> </a:t>
            </a:r>
            <a:r>
              <a:rPr lang="cy-GB" sz="2000" i="1" dirty="0"/>
              <a:t>y tîm o ran nodau cydweithredol</a:t>
            </a:r>
            <a:r>
              <a:rPr lang="en-GB" sz="2000" i="1" dirty="0">
                <a:solidFill>
                  <a:prstClr val="black"/>
                </a:solidFill>
                <a:latin typeface="Arial"/>
                <a:ea typeface="MS ??"/>
                <a:cs typeface="Arial" panose="020B0604020202020204" pitchFamily="34" charset="0"/>
              </a:rPr>
              <a:t>. *</a:t>
            </a:r>
            <a:endParaRPr lang="en-GB" sz="2000" dirty="0">
              <a:solidFill>
                <a:prstClr val="black"/>
              </a:solidFill>
              <a:latin typeface="Arial"/>
              <a:ea typeface="MS ??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991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95FB6-1D15-41FB-B493-45128024E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03" y="599501"/>
            <a:ext cx="9821678" cy="990600"/>
          </a:xfrm>
        </p:spPr>
        <p:txBody>
          <a:bodyPr>
            <a:normAutofit fontScale="90000"/>
          </a:bodyPr>
          <a:lstStyle/>
          <a:p>
            <a:r>
              <a:rPr lang="cy-GB" sz="2800" dirty="0"/>
              <a:t>Manteision i’r Gweithiwr: Sut mae pobl ag anabledd dysgu’n elwa o fod mewn gwaith</a:t>
            </a:r>
            <a:r>
              <a:rPr lang="en-US" sz="3100" dirty="0"/>
              <a:t>? </a:t>
            </a:r>
            <a:br>
              <a:rPr lang="en-US" sz="3200" dirty="0"/>
            </a:b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C271A-97F0-4951-A0B0-4566425C48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49639" y="1590101"/>
            <a:ext cx="3389379" cy="4302780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lvl="0"/>
            <a:r>
              <a:rPr lang="cy-GB" sz="2000" dirty="0"/>
              <a:t>Datblygu sgiliau</a:t>
            </a:r>
            <a:endParaRPr lang="en-GB" sz="2000" dirty="0"/>
          </a:p>
          <a:p>
            <a:pPr lvl="0"/>
            <a:r>
              <a:rPr lang="cy-GB" sz="2000" dirty="0"/>
              <a:t>Trefn </a:t>
            </a:r>
            <a:endParaRPr lang="en-GB" sz="2000" dirty="0"/>
          </a:p>
          <a:p>
            <a:pPr lvl="0"/>
            <a:r>
              <a:rPr lang="cy-GB" sz="2000" dirty="0"/>
              <a:t>Annibyniaeth - Ariannol</a:t>
            </a:r>
            <a:endParaRPr lang="en-GB" sz="2000" dirty="0"/>
          </a:p>
          <a:p>
            <a:pPr lvl="0"/>
            <a:r>
              <a:rPr lang="cy-GB" sz="2000" dirty="0"/>
              <a:t>Annibyniaeth - Personol </a:t>
            </a:r>
            <a:endParaRPr lang="en-GB" sz="2000" dirty="0"/>
          </a:p>
          <a:p>
            <a:pPr lvl="0"/>
            <a:r>
              <a:rPr lang="cy-GB" sz="2000" dirty="0"/>
              <a:t>Manteision o ran iechyd meddwl </a:t>
            </a:r>
            <a:endParaRPr lang="en-GB" sz="2000" dirty="0"/>
          </a:p>
          <a:p>
            <a:pPr lvl="0"/>
            <a:r>
              <a:rPr lang="cy-GB" sz="2000" dirty="0"/>
              <a:t>Sgiliau cymdeithasol</a:t>
            </a:r>
            <a:endParaRPr lang="en-GB" sz="2000" dirty="0"/>
          </a:p>
          <a:p>
            <a:pPr lvl="0"/>
            <a:r>
              <a:rPr lang="cy-GB" sz="2000" dirty="0"/>
              <a:t>Cynhwysiad cymdeithasol</a:t>
            </a:r>
            <a:endParaRPr lang="en-GB" sz="2000" dirty="0"/>
          </a:p>
          <a:p>
            <a:pPr lvl="0"/>
            <a:r>
              <a:rPr lang="cy-GB" sz="2000" dirty="0"/>
              <a:t>Dewis </a:t>
            </a:r>
            <a:endParaRPr lang="en-GB" sz="2000" dirty="0"/>
          </a:p>
          <a:p>
            <a:pPr lvl="0"/>
            <a:r>
              <a:rPr lang="cy-GB" sz="2000" dirty="0"/>
              <a:t>Ansawdd bywyd </a:t>
            </a:r>
            <a:endParaRPr lang="en-GB" sz="2000" dirty="0"/>
          </a:p>
          <a:p>
            <a:pPr lvl="0"/>
            <a:r>
              <a:rPr lang="cy-GB" sz="2000" dirty="0"/>
              <a:t>Llythrennedd a rhifedd </a:t>
            </a:r>
            <a:endParaRPr lang="en-GB" sz="2000" dirty="0"/>
          </a:p>
          <a:p>
            <a:r>
              <a:rPr lang="en-GB" dirty="0">
                <a:solidFill>
                  <a:srgbClr val="FF0000"/>
                </a:solidFill>
              </a:rPr>
              <a:t>HYDER</a:t>
            </a:r>
          </a:p>
        </p:txBody>
      </p:sp>
      <p:pic>
        <p:nvPicPr>
          <p:cNvPr id="5" name="Picture 4" descr="ncmh-2015.jpg">
            <a:extLst>
              <a:ext uri="{FF2B5EF4-FFF2-40B4-BE49-F238E27FC236}">
                <a16:creationId xmlns:a16="http://schemas.microsoft.com/office/drawing/2014/main" id="{7D6D00B1-16AB-460C-888F-EF7C0EC591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4329" y="475685"/>
            <a:ext cx="1832868" cy="763695"/>
          </a:xfrm>
          <a:prstGeom prst="rect">
            <a:avLst/>
          </a:prstGeom>
        </p:spPr>
      </p:pic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1210FEF7-BCD6-41BA-A320-2383BC4B85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847407"/>
              </p:ext>
            </p:extLst>
          </p:nvPr>
        </p:nvGraphicFramePr>
        <p:xfrm>
          <a:off x="146301" y="1579927"/>
          <a:ext cx="8189979" cy="5278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1C60E8A-26C3-4A00-B0BF-EF2241C4B234}"/>
              </a:ext>
            </a:extLst>
          </p:cNvPr>
          <p:cNvSpPr txBox="1"/>
          <p:nvPr/>
        </p:nvSpPr>
        <p:spPr>
          <a:xfrm>
            <a:off x="10244328" y="6254044"/>
            <a:ext cx="3291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*Engage to Change: </a:t>
            </a:r>
          </a:p>
          <a:p>
            <a:r>
              <a:rPr lang="en-GB" sz="1400" dirty="0"/>
              <a:t>DFN Project SEARCH</a:t>
            </a:r>
          </a:p>
        </p:txBody>
      </p:sp>
    </p:spTree>
    <p:extLst>
      <p:ext uri="{BB962C8B-B14F-4D97-AF65-F5344CB8AC3E}">
        <p14:creationId xmlns:p14="http://schemas.microsoft.com/office/powerpoint/2010/main" val="4170138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CEF58-E9DC-4CFF-B5E6-077FBED9A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533400"/>
            <a:ext cx="11536680" cy="990600"/>
          </a:xfrm>
        </p:spPr>
        <p:txBody>
          <a:bodyPr>
            <a:noAutofit/>
          </a:bodyPr>
          <a:lstStyle/>
          <a:p>
            <a:pPr algn="ctr"/>
            <a:r>
              <a:rPr lang="cy-GB" sz="3200" dirty="0"/>
              <a:t>Beth sydd ei angen er mwyn i’r Cyflogwr a'r Gweithiwr elwa cymaint ag sy’n bosib</a:t>
            </a:r>
            <a:r>
              <a:rPr lang="en-GB" sz="32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06C06-8CAA-488D-9B21-E939B3C5B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11750040" cy="471830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y-GB" sz="3000" dirty="0"/>
              <a:t>Recriwtio / cyfweliadau hygyrch</a:t>
            </a:r>
            <a:endParaRPr lang="en-GB" sz="3000" dirty="0"/>
          </a:p>
          <a:p>
            <a:pPr lvl="0"/>
            <a:r>
              <a:rPr lang="cy-GB" sz="3000" dirty="0"/>
              <a:t>Arferion hygyrch (AD, e-bost, hyfforddiant)</a:t>
            </a:r>
            <a:endParaRPr lang="en-GB" sz="3000" dirty="0"/>
          </a:p>
          <a:p>
            <a:pPr lvl="0"/>
            <a:r>
              <a:rPr lang="cy-GB" sz="3000" dirty="0"/>
              <a:t>Addasu swyddi </a:t>
            </a:r>
            <a:endParaRPr lang="en-GB" sz="3000" dirty="0"/>
          </a:p>
          <a:p>
            <a:pPr lvl="0"/>
            <a:r>
              <a:rPr lang="cy-GB" sz="3000" dirty="0"/>
              <a:t>Paru â swyddi </a:t>
            </a:r>
            <a:endParaRPr lang="en-GB" sz="3000" dirty="0"/>
          </a:p>
          <a:p>
            <a:pPr lvl="0"/>
            <a:r>
              <a:rPr lang="cy-GB" sz="3000" dirty="0"/>
              <a:t>Cefnogaeth dda, barhaus (gan gynnwys cyfraniad gan SEA/ Hyfforddwr Swydd) </a:t>
            </a:r>
            <a:endParaRPr lang="en-GB" sz="3000" dirty="0"/>
          </a:p>
          <a:p>
            <a:pPr lvl="0"/>
            <a:r>
              <a:rPr lang="cy-GB" sz="3000" dirty="0"/>
              <a:t>Bod â rhaglen o addasiadau rhesymol</a:t>
            </a:r>
            <a:endParaRPr lang="en-GB" sz="3000" dirty="0"/>
          </a:p>
          <a:p>
            <a:pPr lvl="0"/>
            <a:r>
              <a:rPr lang="cy-GB" sz="3000" dirty="0"/>
              <a:t>Canolbwyntio ar anghenion cymorth (yr unigolyn) </a:t>
            </a:r>
            <a:endParaRPr lang="en-GB" sz="3000" dirty="0"/>
          </a:p>
          <a:p>
            <a:pPr lvl="0"/>
            <a:r>
              <a:rPr lang="cy-GB" sz="3000" dirty="0"/>
              <a:t>Ymagwedd tîm cyfan tuag at gefnogaeth/ ymwybyddiaeth o anabledd</a:t>
            </a:r>
            <a:endParaRPr lang="en-GB" sz="3000" dirty="0"/>
          </a:p>
          <a:p>
            <a:pPr lvl="0"/>
            <a:r>
              <a:rPr lang="cy-GB" sz="3000" dirty="0"/>
              <a:t>Bod yn hyblyg</a:t>
            </a:r>
            <a:endParaRPr lang="en-GB" sz="3000" dirty="0"/>
          </a:p>
          <a:p>
            <a:r>
              <a:rPr lang="cy-GB" sz="3000" dirty="0"/>
              <a:t>Bod yn rhagweithiol a galluogi</a:t>
            </a:r>
            <a:r>
              <a:rPr lang="en-GB" dirty="0"/>
              <a:t> 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ncmh-2015.jpg">
            <a:extLst>
              <a:ext uri="{FF2B5EF4-FFF2-40B4-BE49-F238E27FC236}">
                <a16:creationId xmlns:a16="http://schemas.microsoft.com/office/drawing/2014/main" id="{6D79AEC1-DEA3-4C42-8F7E-786E91C56D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852" y="5942752"/>
            <a:ext cx="1832868" cy="76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313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885" y="719161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Andrea Meek, Dr. Elisa </a:t>
            </a:r>
            <a:r>
              <a:rPr lang="en-US" sz="1800" b="1" dirty="0" err="1"/>
              <a:t>Vigna</a:t>
            </a:r>
            <a:r>
              <a:rPr lang="en-US" sz="1800" b="1" dirty="0"/>
              <a:t> a Dr. Stephen Beyer</a:t>
            </a:r>
            <a:endParaRPr lang="en-US" sz="1800" dirty="0"/>
          </a:p>
          <a:p>
            <a:pPr marL="0" indent="0">
              <a:buNone/>
            </a:pPr>
            <a:r>
              <a:rPr lang="cy-GB" sz="1800" b="1" dirty="0"/>
              <a:t>Canolfan Iechyd Meddwl Genedlaethol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Prifysgol</a:t>
            </a:r>
            <a:r>
              <a:rPr lang="en-US" sz="1800" dirty="0"/>
              <a:t> </a:t>
            </a:r>
            <a:r>
              <a:rPr lang="en-US" sz="1800" dirty="0" err="1"/>
              <a:t>Caerdydd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Adeilad</a:t>
            </a:r>
            <a:r>
              <a:rPr lang="en-US" sz="1800" dirty="0"/>
              <a:t> </a:t>
            </a:r>
            <a:r>
              <a:rPr lang="en-US" sz="1800" dirty="0" err="1"/>
              <a:t>Hadyn</a:t>
            </a:r>
            <a:r>
              <a:rPr lang="en-US" sz="1800" dirty="0"/>
              <a:t> Ellis</a:t>
            </a:r>
          </a:p>
          <a:p>
            <a:pPr marL="0" indent="0">
              <a:buNone/>
            </a:pPr>
            <a:r>
              <a:rPr lang="en-US" sz="1800" dirty="0" err="1"/>
              <a:t>Heol</a:t>
            </a:r>
            <a:r>
              <a:rPr lang="en-US" sz="1800" dirty="0"/>
              <a:t> </a:t>
            </a:r>
            <a:r>
              <a:rPr lang="en-US" sz="1800" dirty="0" err="1"/>
              <a:t>Maendy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Cathays</a:t>
            </a:r>
          </a:p>
          <a:p>
            <a:pPr marL="0" indent="0">
              <a:buNone/>
            </a:pPr>
            <a:r>
              <a:rPr lang="en-US" sz="1800" dirty="0" err="1"/>
              <a:t>Caerdydd</a:t>
            </a:r>
            <a:endParaRPr lang="en-US" sz="1800" dirty="0"/>
          </a:p>
          <a:p>
            <a:pPr marL="0" indent="0">
              <a:buNone/>
            </a:pPr>
            <a:r>
              <a:rPr lang="fr-FR" sz="1800" dirty="0"/>
              <a:t>CF24 4HQ</a:t>
            </a:r>
            <a:endParaRPr lang="sk-SK" sz="1800" dirty="0"/>
          </a:p>
          <a:p>
            <a:pPr marL="0" indent="0">
              <a:buNone/>
            </a:pPr>
            <a:r>
              <a:rPr lang="is-IS" sz="1800" dirty="0"/>
              <a:t>Ffôn: +44(0)29 22510774</a:t>
            </a:r>
          </a:p>
          <a:p>
            <a:pPr marL="0" indent="0">
              <a:buNone/>
            </a:pPr>
            <a:r>
              <a:rPr lang="en-US" sz="1800" dirty="0"/>
              <a:t>E-</a:t>
            </a:r>
            <a:r>
              <a:rPr lang="en-US" sz="1800" dirty="0" err="1"/>
              <a:t>bost</a:t>
            </a:r>
            <a:r>
              <a:rPr lang="en-US" sz="1800" dirty="0"/>
              <a:t>: </a:t>
            </a:r>
            <a:r>
              <a:rPr lang="en-US" sz="1800" dirty="0">
                <a:hlinkClick r:id="rId3"/>
              </a:rPr>
              <a:t>E2C@cardiff.ac.uk</a:t>
            </a:r>
            <a:endParaRPr lang="en-US" sz="1800" dirty="0"/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r>
              <a:rPr lang="en-GB" sz="1900" dirty="0"/>
              <a:t>Mencap (2017). The benefits of employing people with a learning disability. </a:t>
            </a:r>
            <a:r>
              <a:rPr lang="en-GB" sz="1900" dirty="0" err="1"/>
              <a:t>Llundain</a:t>
            </a:r>
            <a:r>
              <a:rPr lang="en-GB" sz="1900" dirty="0"/>
              <a:t>: Mencap.</a:t>
            </a:r>
          </a:p>
          <a:p>
            <a:pPr marL="0" indent="0">
              <a:buNone/>
            </a:pPr>
            <a:r>
              <a:rPr lang="en-GB" sz="1900" dirty="0">
                <a:hlinkClick r:id="rId4"/>
              </a:rPr>
              <a:t>https://www.mencap.org.uk/get-involved/learning-disability-week/benefits-employing-people-learning-disability</a:t>
            </a:r>
            <a:endParaRPr lang="en-GB" sz="1900" dirty="0"/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r>
              <a:rPr lang="cy-GB" sz="2000" dirty="0"/>
              <a:t>Data ychwanegol gan </a:t>
            </a:r>
            <a:r>
              <a:rPr lang="en-GB" sz="1900" dirty="0"/>
              <a:t>Engage to Change</a:t>
            </a:r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1900" dirty="0"/>
          </a:p>
          <a:p>
            <a:pPr marL="0" indent="0" algn="ctr">
              <a:buNone/>
            </a:pPr>
            <a:endParaRPr lang="en-US" u="sng" dirty="0">
              <a:solidFill>
                <a:srgbClr val="FF0000"/>
              </a:solidFill>
              <a:hlinkClick r:id="rId5"/>
            </a:endParaRPr>
          </a:p>
        </p:txBody>
      </p:sp>
      <p:pic>
        <p:nvPicPr>
          <p:cNvPr id="5" name="Picture 4" descr="ncmh-2015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214" y="5816943"/>
            <a:ext cx="1970009" cy="82083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4271F4C-A864-7348-8B1D-68C8DB24A9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81731" y="715334"/>
            <a:ext cx="1525901" cy="213018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A2C9D81-484F-4E19-A441-4381A7DD5A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81731" y="3337497"/>
            <a:ext cx="1450974" cy="198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119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lice">
    <a:dk1>
      <a:sysClr val="windowText" lastClr="000000"/>
    </a:dk1>
    <a:lt1>
      <a:sysClr val="window" lastClr="FFFFFF"/>
    </a:lt1>
    <a:dk2>
      <a:srgbClr val="146194"/>
    </a:dk2>
    <a:lt2>
      <a:srgbClr val="76DBF4"/>
    </a:lt2>
    <a:accent1>
      <a:srgbClr val="052F61"/>
    </a:accent1>
    <a:accent2>
      <a:srgbClr val="A50E82"/>
    </a:accent2>
    <a:accent3>
      <a:srgbClr val="14967C"/>
    </a:accent3>
    <a:accent4>
      <a:srgbClr val="6A9E1F"/>
    </a:accent4>
    <a:accent5>
      <a:srgbClr val="E87D37"/>
    </a:accent5>
    <a:accent6>
      <a:srgbClr val="C62324"/>
    </a:accent6>
    <a:hlink>
      <a:srgbClr val="0D2E46"/>
    </a:hlink>
    <a:folHlink>
      <a:srgbClr val="356A95"/>
    </a:folHlink>
  </a:clrScheme>
  <a:fontScheme name="Slice">
    <a:majorFont>
      <a:latin typeface="Century Gothic" panose="020B0502020202020204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 panose="020B0502020202020204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Slice">
    <a:fillStyleLst>
      <a:solidFill>
        <a:schemeClr val="phClr"/>
      </a:solidFill>
      <a:gradFill rotWithShape="1">
        <a:gsLst>
          <a:gs pos="0">
            <a:schemeClr val="phClr">
              <a:tint val="62000"/>
              <a:hueMod val="94000"/>
              <a:satMod val="140000"/>
              <a:lumMod val="110000"/>
            </a:schemeClr>
          </a:gs>
          <a:gs pos="100000">
            <a:schemeClr val="phClr">
              <a:tint val="84000"/>
              <a:satMod val="160000"/>
            </a:schemeClr>
          </a:gs>
        </a:gsLst>
        <a:lin ang="5400000" scaled="0"/>
      </a:gradFill>
      <a:gradFill rotWithShape="1">
        <a:gsLst>
          <a:gs pos="0">
            <a:schemeClr val="phClr">
              <a:tint val="98000"/>
              <a:hueMod val="94000"/>
              <a:satMod val="130000"/>
              <a:lumMod val="128000"/>
            </a:schemeClr>
          </a:gs>
          <a:gs pos="100000">
            <a:schemeClr val="phClr">
              <a:shade val="94000"/>
              <a:lumMod val="88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>
            <a:tint val="76000"/>
            <a:alpha val="60000"/>
            <a:hueMod val="94000"/>
          </a:schemeClr>
        </a:solidFill>
        <a:prstDash val="solid"/>
      </a:ln>
      <a:ln w="15875" cap="rnd" cmpd="sng" algn="ctr">
        <a:solidFill>
          <a:schemeClr val="phClr">
            <a:hueMod val="94000"/>
          </a:schemeClr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innerShdw blurRad="25400" dist="12700" dir="13500000">
            <a:srgbClr val="000000">
              <a:alpha val="45000"/>
            </a:srgbClr>
          </a:innerShdw>
        </a:effectLst>
      </a:effectStyle>
      <a:effectStyle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a:effectStyle>
    </a:effectStyleLst>
    <a:bgFillStyleLst>
      <a:solidFill>
        <a:schemeClr val="phClr"/>
      </a:solidFill>
      <a:gradFill rotWithShape="1">
        <a:gsLst>
          <a:gs pos="10000">
            <a:schemeClr val="phClr">
              <a:tint val="97000"/>
              <a:hueMod val="92000"/>
              <a:satMod val="169000"/>
              <a:lumMod val="164000"/>
            </a:schemeClr>
          </a:gs>
          <a:gs pos="100000">
            <a:schemeClr val="phClr">
              <a:shade val="96000"/>
              <a:satMod val="120000"/>
              <a:lumMod val="90000"/>
            </a:schemeClr>
          </a:gs>
        </a:gsLst>
        <a:lin ang="6120000" scaled="1"/>
      </a:gradFill>
      <a:gradFill rotWithShape="1">
        <a:gsLst>
          <a:gs pos="0">
            <a:schemeClr val="phClr">
              <a:tint val="97000"/>
              <a:hueMod val="92000"/>
              <a:satMod val="169000"/>
              <a:lumMod val="164000"/>
            </a:schemeClr>
          </a:gs>
          <a:gs pos="100000">
            <a:schemeClr val="phClr">
              <a:shade val="96000"/>
              <a:satMod val="120000"/>
              <a:lumMod val="90000"/>
            </a:schemeClr>
          </a:gs>
        </a:gsLst>
        <a:path path="circle">
          <a:fillToRect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{1E15B40F-8B50-4705-A23B-E9B6A24A4CFD}tf16401371</Template>
  <TotalTime>100</TotalTime>
  <Words>555</Words>
  <Application>Microsoft Office PowerPoint</Application>
  <PresentationFormat>Widescreen</PresentationFormat>
  <Paragraphs>132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Clarity</vt:lpstr>
      <vt:lpstr>MANTEISION CYFLOGI POBL AG ANABLEDDAU DYSGU I GYFLOGWYR</vt:lpstr>
      <vt:lpstr>Cyflwyniad</vt:lpstr>
      <vt:lpstr>Manteision i’r Cyflogwr – Perfformiad y Gweithiwr</vt:lpstr>
      <vt:lpstr>PowerPoint Presentation</vt:lpstr>
      <vt:lpstr>Manteision i’r Gweithiwr: Sut mae pobl ag anabledd dysgu’n elwa o fod mewn gwaith?  </vt:lpstr>
      <vt:lpstr>Beth sydd ei angen er mwyn i’r Cyflogwr a'r Gweithiwr elwa cymaint ag sy’n bosib?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research tells us about the benefits of employing People with a learning disability</dc:title>
  <dc:creator>Andrea Meek</dc:creator>
  <cp:lastModifiedBy>Holly Roberts</cp:lastModifiedBy>
  <cp:revision>27</cp:revision>
  <dcterms:created xsi:type="dcterms:W3CDTF">2020-12-02T14:51:45Z</dcterms:created>
  <dcterms:modified xsi:type="dcterms:W3CDTF">2021-01-06T12:36:22Z</dcterms:modified>
</cp:coreProperties>
</file>