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9"/>
  </p:notesMasterIdLst>
  <p:sldIdLst>
    <p:sldId id="340" r:id="rId2"/>
    <p:sldId id="350" r:id="rId3"/>
    <p:sldId id="351" r:id="rId4"/>
    <p:sldId id="386" r:id="rId5"/>
    <p:sldId id="387" r:id="rId6"/>
    <p:sldId id="388" r:id="rId7"/>
    <p:sldId id="28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Meek" initials="AM" lastIdx="1" clrIdx="0">
    <p:extLst>
      <p:ext uri="{19B8F6BF-5375-455C-9EA6-DF929625EA0E}">
        <p15:presenceInfo xmlns:p15="http://schemas.microsoft.com/office/powerpoint/2012/main" userId="S::Meek@cardiff.ac.uk::ee2fc43f-d2d8-4aa6-ab40-e611d3523c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3EE5A3-3E06-4891-BE44-4B4BC5203291}" v="7" dt="2020-12-03T09:29:03.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3455" autoAdjust="0"/>
  </p:normalViewPr>
  <p:slideViewPr>
    <p:cSldViewPr snapToGrid="0">
      <p:cViewPr varScale="1">
        <p:scale>
          <a:sx n="37" d="100"/>
          <a:sy n="37" d="100"/>
        </p:scale>
        <p:origin x="1788" y="24"/>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cap="none" spc="20" baseline="0">
                <a:solidFill>
                  <a:schemeClr val="tx1">
                    <a:lumMod val="50000"/>
                    <a:lumOff val="50000"/>
                  </a:schemeClr>
                </a:solidFill>
                <a:latin typeface="+mn-lt"/>
                <a:ea typeface="+mn-ea"/>
                <a:cs typeface="+mn-cs"/>
              </a:defRPr>
            </a:pPr>
            <a:r>
              <a:rPr lang="en-GB" sz="1600" b="1" dirty="0"/>
              <a:t>Skills development over time: </a:t>
            </a:r>
          </a:p>
        </c:rich>
      </c:tx>
      <c:layout>
        <c:manualLayout>
          <c:xMode val="edge"/>
          <c:yMode val="edge"/>
          <c:x val="5.7126214631498043E-3"/>
          <c:y val="2.4061807394136572E-2"/>
        </c:manualLayout>
      </c:layout>
      <c:overlay val="0"/>
      <c:spPr>
        <a:noFill/>
        <a:ln>
          <a:noFill/>
        </a:ln>
        <a:effectLst/>
      </c:spPr>
      <c:txPr>
        <a:bodyPr rot="0" spcFirstLastPara="1" vertOverflow="ellipsis" vert="horz" wrap="square" anchor="ctr" anchorCtr="1"/>
        <a:lstStyle/>
        <a:p>
          <a:pPr>
            <a:defRPr sz="16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radarChart>
        <c:radarStyle val="marker"/>
        <c:varyColors val="0"/>
        <c:ser>
          <c:idx val="0"/>
          <c:order val="0"/>
          <c:tx>
            <c:strRef>
              <c:f>Sheet1!$B$13</c:f>
              <c:strCache>
                <c:ptCount val="1"/>
                <c:pt idx="0">
                  <c:v>Vocational Profile</c:v>
                </c:pt>
              </c:strCache>
            </c:strRef>
          </c:tx>
          <c:spPr>
            <a:ln w="15875" cap="rnd">
              <a:solidFill>
                <a:schemeClr val="accent1"/>
              </a:solidFill>
              <a:round/>
            </a:ln>
            <a:effectLst/>
          </c:spPr>
          <c:marker>
            <c:symbol val="circle"/>
            <c:size val="4"/>
            <c:spPr>
              <a:gradFill rotWithShape="1">
                <a:gsLst>
                  <a:gs pos="0">
                    <a:schemeClr val="accent1">
                      <a:tint val="62000"/>
                      <a:hueMod val="94000"/>
                      <a:satMod val="140000"/>
                      <a:lumMod val="110000"/>
                    </a:schemeClr>
                  </a:gs>
                  <a:gs pos="100000">
                    <a:schemeClr val="accent1">
                      <a:tint val="84000"/>
                      <a:satMod val="160000"/>
                    </a:schemeClr>
                  </a:gs>
                </a:gsLst>
                <a:lin ang="5400000" scaled="0"/>
              </a:gradFill>
              <a:ln w="9525" cap="flat" cmpd="sng" algn="ctr">
                <a:solidFill>
                  <a:schemeClr val="accent1">
                    <a:shade val="95000"/>
                  </a:schemeClr>
                </a:solidFill>
                <a:round/>
              </a:ln>
              <a:effectLst/>
            </c:spPr>
          </c:marker>
          <c:cat>
            <c:strRef>
              <c:f>Sheet1!$A$14:$A$22</c:f>
              <c:strCache>
                <c:ptCount val="9"/>
                <c:pt idx="0">
                  <c:v>Work with their hands</c:v>
                </c:pt>
                <c:pt idx="1">
                  <c:v>Work physically hard</c:v>
                </c:pt>
                <c:pt idx="2">
                  <c:v>Concentrate</c:v>
                </c:pt>
                <c:pt idx="3">
                  <c:v>Work without mistakes</c:v>
                </c:pt>
                <c:pt idx="4">
                  <c:v>Remember/follow instructions</c:v>
                </c:pt>
                <c:pt idx="5">
                  <c:v>Do a range of tasks</c:v>
                </c:pt>
                <c:pt idx="6">
                  <c:v>Initiative</c:v>
                </c:pt>
                <c:pt idx="7">
                  <c:v>Work without support </c:v>
                </c:pt>
                <c:pt idx="8">
                  <c:v>Communicate with others</c:v>
                </c:pt>
              </c:strCache>
            </c:strRef>
          </c:cat>
          <c:val>
            <c:numRef>
              <c:f>Sheet1!$B$14:$B$22</c:f>
              <c:numCache>
                <c:formatCode>General</c:formatCode>
                <c:ptCount val="9"/>
                <c:pt idx="0">
                  <c:v>4.05</c:v>
                </c:pt>
                <c:pt idx="1">
                  <c:v>3.43</c:v>
                </c:pt>
                <c:pt idx="2">
                  <c:v>3.37</c:v>
                </c:pt>
                <c:pt idx="3">
                  <c:v>3.53</c:v>
                </c:pt>
                <c:pt idx="4">
                  <c:v>3.87</c:v>
                </c:pt>
                <c:pt idx="5">
                  <c:v>3.66</c:v>
                </c:pt>
                <c:pt idx="6">
                  <c:v>3.16</c:v>
                </c:pt>
                <c:pt idx="7">
                  <c:v>3.03</c:v>
                </c:pt>
                <c:pt idx="8">
                  <c:v>3.62</c:v>
                </c:pt>
              </c:numCache>
            </c:numRef>
          </c:val>
          <c:extLst>
            <c:ext xmlns:c16="http://schemas.microsoft.com/office/drawing/2014/chart" uri="{C3380CC4-5D6E-409C-BE32-E72D297353CC}">
              <c16:uniqueId val="{00000000-6E8F-4E56-962B-F07F5A642C3F}"/>
            </c:ext>
          </c:extLst>
        </c:ser>
        <c:ser>
          <c:idx val="1"/>
          <c:order val="1"/>
          <c:tx>
            <c:strRef>
              <c:f>Sheet1!$C$13</c:f>
              <c:strCache>
                <c:ptCount val="1"/>
                <c:pt idx="0">
                  <c:v>End of Second Internship</c:v>
                </c:pt>
              </c:strCache>
            </c:strRef>
          </c:tx>
          <c:spPr>
            <a:ln w="15875" cap="rnd">
              <a:solidFill>
                <a:schemeClr val="accent2"/>
              </a:solidFill>
              <a:round/>
            </a:ln>
            <a:effectLst/>
          </c:spPr>
          <c:marker>
            <c:symbol val="circle"/>
            <c:size val="4"/>
            <c:spPr>
              <a:gradFill rotWithShape="1">
                <a:gsLst>
                  <a:gs pos="0">
                    <a:schemeClr val="accent2">
                      <a:tint val="62000"/>
                      <a:hueMod val="94000"/>
                      <a:satMod val="140000"/>
                      <a:lumMod val="110000"/>
                    </a:schemeClr>
                  </a:gs>
                  <a:gs pos="100000">
                    <a:schemeClr val="accent2">
                      <a:tint val="84000"/>
                      <a:satMod val="160000"/>
                    </a:schemeClr>
                  </a:gs>
                </a:gsLst>
                <a:lin ang="5400000" scaled="0"/>
              </a:gradFill>
              <a:ln w="9525" cap="flat" cmpd="sng" algn="ctr">
                <a:solidFill>
                  <a:schemeClr val="accent2">
                    <a:shade val="95000"/>
                  </a:schemeClr>
                </a:solidFill>
                <a:round/>
              </a:ln>
              <a:effectLst/>
            </c:spPr>
          </c:marker>
          <c:cat>
            <c:strRef>
              <c:f>Sheet1!$A$14:$A$22</c:f>
              <c:strCache>
                <c:ptCount val="9"/>
                <c:pt idx="0">
                  <c:v>Work with their hands</c:v>
                </c:pt>
                <c:pt idx="1">
                  <c:v>Work physically hard</c:v>
                </c:pt>
                <c:pt idx="2">
                  <c:v>Concentrate</c:v>
                </c:pt>
                <c:pt idx="3">
                  <c:v>Work without mistakes</c:v>
                </c:pt>
                <c:pt idx="4">
                  <c:v>Remember/follow instructions</c:v>
                </c:pt>
                <c:pt idx="5">
                  <c:v>Do a range of tasks</c:v>
                </c:pt>
                <c:pt idx="6">
                  <c:v>Initiative</c:v>
                </c:pt>
                <c:pt idx="7">
                  <c:v>Work without support </c:v>
                </c:pt>
                <c:pt idx="8">
                  <c:v>Communicate with others</c:v>
                </c:pt>
              </c:strCache>
            </c:strRef>
          </c:cat>
          <c:val>
            <c:numRef>
              <c:f>Sheet1!$C$14:$C$22</c:f>
              <c:numCache>
                <c:formatCode>General</c:formatCode>
                <c:ptCount val="9"/>
                <c:pt idx="0">
                  <c:v>4.18</c:v>
                </c:pt>
                <c:pt idx="1">
                  <c:v>4</c:v>
                </c:pt>
                <c:pt idx="2">
                  <c:v>3.94</c:v>
                </c:pt>
                <c:pt idx="3">
                  <c:v>3.83</c:v>
                </c:pt>
                <c:pt idx="4">
                  <c:v>4.0599999999999996</c:v>
                </c:pt>
                <c:pt idx="5">
                  <c:v>4.1100000000000003</c:v>
                </c:pt>
                <c:pt idx="6">
                  <c:v>3.91</c:v>
                </c:pt>
                <c:pt idx="7">
                  <c:v>3.77</c:v>
                </c:pt>
                <c:pt idx="8">
                  <c:v>4</c:v>
                </c:pt>
              </c:numCache>
            </c:numRef>
          </c:val>
          <c:extLst>
            <c:ext xmlns:c16="http://schemas.microsoft.com/office/drawing/2014/chart" uri="{C3380CC4-5D6E-409C-BE32-E72D297353CC}">
              <c16:uniqueId val="{00000001-6E8F-4E56-962B-F07F5A642C3F}"/>
            </c:ext>
          </c:extLst>
        </c:ser>
        <c:ser>
          <c:idx val="2"/>
          <c:order val="2"/>
          <c:tx>
            <c:strRef>
              <c:f>Sheet1!$D$13</c:f>
              <c:strCache>
                <c:ptCount val="1"/>
                <c:pt idx="0">
                  <c:v>End of third internship</c:v>
                </c:pt>
              </c:strCache>
            </c:strRef>
          </c:tx>
          <c:spPr>
            <a:ln w="15875" cap="rnd">
              <a:solidFill>
                <a:schemeClr val="accent3"/>
              </a:solidFill>
              <a:round/>
            </a:ln>
            <a:effectLst/>
          </c:spPr>
          <c:marker>
            <c:symbol val="circle"/>
            <c:size val="4"/>
            <c:spPr>
              <a:gradFill rotWithShape="1">
                <a:gsLst>
                  <a:gs pos="0">
                    <a:schemeClr val="accent3">
                      <a:tint val="62000"/>
                      <a:hueMod val="94000"/>
                      <a:satMod val="140000"/>
                      <a:lumMod val="110000"/>
                    </a:schemeClr>
                  </a:gs>
                  <a:gs pos="100000">
                    <a:schemeClr val="accent3">
                      <a:tint val="84000"/>
                      <a:satMod val="160000"/>
                    </a:schemeClr>
                  </a:gs>
                </a:gsLst>
                <a:lin ang="5400000" scaled="0"/>
              </a:gradFill>
              <a:ln w="9525" cap="flat" cmpd="sng" algn="ctr">
                <a:solidFill>
                  <a:schemeClr val="accent3">
                    <a:shade val="95000"/>
                  </a:schemeClr>
                </a:solidFill>
                <a:round/>
              </a:ln>
              <a:effectLst/>
            </c:spPr>
          </c:marker>
          <c:cat>
            <c:strRef>
              <c:f>Sheet1!$A$14:$A$22</c:f>
              <c:strCache>
                <c:ptCount val="9"/>
                <c:pt idx="0">
                  <c:v>Work with their hands</c:v>
                </c:pt>
                <c:pt idx="1">
                  <c:v>Work physically hard</c:v>
                </c:pt>
                <c:pt idx="2">
                  <c:v>Concentrate</c:v>
                </c:pt>
                <c:pt idx="3">
                  <c:v>Work without mistakes</c:v>
                </c:pt>
                <c:pt idx="4">
                  <c:v>Remember/follow instructions</c:v>
                </c:pt>
                <c:pt idx="5">
                  <c:v>Do a range of tasks</c:v>
                </c:pt>
                <c:pt idx="6">
                  <c:v>Initiative</c:v>
                </c:pt>
                <c:pt idx="7">
                  <c:v>Work without support </c:v>
                </c:pt>
                <c:pt idx="8">
                  <c:v>Communicate with others</c:v>
                </c:pt>
              </c:strCache>
            </c:strRef>
          </c:cat>
          <c:val>
            <c:numRef>
              <c:f>Sheet1!$D$14:$D$22</c:f>
              <c:numCache>
                <c:formatCode>General</c:formatCode>
                <c:ptCount val="9"/>
                <c:pt idx="0">
                  <c:v>4.2300000000000004</c:v>
                </c:pt>
                <c:pt idx="1">
                  <c:v>4.0999999999999996</c:v>
                </c:pt>
                <c:pt idx="2">
                  <c:v>3.95</c:v>
                </c:pt>
                <c:pt idx="3">
                  <c:v>4.3600000000000003</c:v>
                </c:pt>
                <c:pt idx="4">
                  <c:v>4.18</c:v>
                </c:pt>
                <c:pt idx="5">
                  <c:v>4.45</c:v>
                </c:pt>
                <c:pt idx="6">
                  <c:v>3.77</c:v>
                </c:pt>
                <c:pt idx="7">
                  <c:v>4.1900000000000004</c:v>
                </c:pt>
                <c:pt idx="8">
                  <c:v>3.77</c:v>
                </c:pt>
              </c:numCache>
            </c:numRef>
          </c:val>
          <c:extLst>
            <c:ext xmlns:c16="http://schemas.microsoft.com/office/drawing/2014/chart" uri="{C3380CC4-5D6E-409C-BE32-E72D297353CC}">
              <c16:uniqueId val="{00000002-6E8F-4E56-962B-F07F5A642C3F}"/>
            </c:ext>
          </c:extLst>
        </c:ser>
        <c:dLbls>
          <c:showLegendKey val="0"/>
          <c:showVal val="0"/>
          <c:showCatName val="0"/>
          <c:showSerName val="0"/>
          <c:showPercent val="0"/>
          <c:showBubbleSize val="0"/>
        </c:dLbls>
        <c:axId val="151318528"/>
        <c:axId val="151320448"/>
      </c:radarChart>
      <c:catAx>
        <c:axId val="15131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151320448"/>
        <c:crosses val="autoZero"/>
        <c:auto val="1"/>
        <c:lblAlgn val="ctr"/>
        <c:lblOffset val="100"/>
        <c:noMultiLvlLbl val="0"/>
      </c:catAx>
      <c:valAx>
        <c:axId val="151320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51318528"/>
        <c:crosses val="autoZero"/>
        <c:crossBetween val="between"/>
      </c:valAx>
      <c:spPr>
        <a:noFill/>
        <a:ln>
          <a:noFill/>
        </a:ln>
        <a:effectLst/>
      </c:spPr>
    </c:plotArea>
    <c:legend>
      <c:legendPos val="b"/>
      <c:layout>
        <c:manualLayout>
          <c:xMode val="edge"/>
          <c:yMode val="edge"/>
          <c:x val="2.3230122455684635E-2"/>
          <c:y val="0.89436078857819412"/>
          <c:w val="0.88733226682904054"/>
          <c:h val="9.2117199289615245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solidFill>
        <a:srgbClr val="FF0000"/>
      </a:solid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63F4A6-C742-46ED-8ADD-8720F7717B0D}" type="datetimeFigureOut">
              <a:rPr lang="en-GB" smtClean="0"/>
              <a:t>03/12/2020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F42F-E113-40A5-A6DE-1A9ADA08018C}" type="slidenum">
              <a:rPr lang="en-GB" smtClean="0"/>
              <a:t>‹#›</a:t>
            </a:fld>
            <a:endParaRPr lang="en-GB" dirty="0"/>
          </a:p>
        </p:txBody>
      </p:sp>
    </p:spTree>
    <p:extLst>
      <p:ext uri="{BB962C8B-B14F-4D97-AF65-F5344CB8AC3E}">
        <p14:creationId xmlns:p14="http://schemas.microsoft.com/office/powerpoint/2010/main" val="268443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4FAC2B-60B2-6344-8478-EEE2C57E3D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479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4FAC2B-60B2-6344-8478-EEE2C57E3D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6204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4FAC2B-60B2-6344-8478-EEE2C57E3D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420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D3FFBA-EF88-41D1-B85A-C8A0B7F4C7B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37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7EF42F-E113-40A5-A6DE-1A9ADA08018C}" type="slidenum">
              <a:rPr lang="en-GB" smtClean="0"/>
              <a:t>5</a:t>
            </a:fld>
            <a:endParaRPr lang="en-GB" dirty="0"/>
          </a:p>
        </p:txBody>
      </p:sp>
    </p:spTree>
    <p:extLst>
      <p:ext uri="{BB962C8B-B14F-4D97-AF65-F5344CB8AC3E}">
        <p14:creationId xmlns:p14="http://schemas.microsoft.com/office/powerpoint/2010/main" val="3421386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7EF42F-E113-40A5-A6DE-1A9ADA08018C}" type="slidenum">
              <a:rPr lang="en-GB" smtClean="0"/>
              <a:t>6</a:t>
            </a:fld>
            <a:endParaRPr lang="en-GB" dirty="0"/>
          </a:p>
        </p:txBody>
      </p:sp>
    </p:spTree>
    <p:extLst>
      <p:ext uri="{BB962C8B-B14F-4D97-AF65-F5344CB8AC3E}">
        <p14:creationId xmlns:p14="http://schemas.microsoft.com/office/powerpoint/2010/main" val="115414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47EF42F-E113-40A5-A6DE-1A9ADA08018C}" type="slidenum">
              <a:rPr lang="en-GB" smtClean="0"/>
              <a:t>7</a:t>
            </a:fld>
            <a:endParaRPr lang="en-GB" dirty="0"/>
          </a:p>
        </p:txBody>
      </p:sp>
    </p:spTree>
    <p:extLst>
      <p:ext uri="{BB962C8B-B14F-4D97-AF65-F5344CB8AC3E}">
        <p14:creationId xmlns:p14="http://schemas.microsoft.com/office/powerpoint/2010/main" val="154099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26B42F-3D12-4DB0-8ED1-147A347A25B6}" type="slidenum">
              <a:rPr lang="en-GB" smtClean="0"/>
              <a:t>‹#›</a:t>
            </a:fld>
            <a:endParaRPr lang="en-GB"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589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259292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364074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122197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526B42F-3D12-4DB0-8ED1-147A347A25B6}" type="slidenum">
              <a:rPr lang="en-GB" smtClean="0"/>
              <a:t>‹#›</a:t>
            </a:fld>
            <a:endParaRPr lang="en-GB"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8018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97780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526B42F-3D12-4DB0-8ED1-147A347A25B6}" type="slidenum">
              <a:rPr lang="en-GB" smtClean="0"/>
              <a:t>‹#›</a:t>
            </a:fld>
            <a:endParaRPr lang="en-GB"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09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419655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286772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26B42F-3D12-4DB0-8ED1-147A347A25B6}" type="slidenum">
              <a:rPr lang="en-GB" smtClean="0"/>
              <a:t>‹#›</a:t>
            </a:fld>
            <a:endParaRPr lang="en-GB"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75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0BE4A-5BF4-49DC-B647-26FCDFA40FA3}" type="datetimeFigureOut">
              <a:rPr lang="en-GB" smtClean="0"/>
              <a:t>03/12/2020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526B42F-3D12-4DB0-8ED1-147A347A25B6}" type="slidenum">
              <a:rPr lang="en-GB" smtClean="0"/>
              <a:t>‹#›</a:t>
            </a:fld>
            <a:endParaRPr lang="en-GB" dirty="0"/>
          </a:p>
        </p:txBody>
      </p:sp>
    </p:spTree>
    <p:extLst>
      <p:ext uri="{BB962C8B-B14F-4D97-AF65-F5344CB8AC3E}">
        <p14:creationId xmlns:p14="http://schemas.microsoft.com/office/powerpoint/2010/main" val="86141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BC0BE4A-5BF4-49DC-B647-26FCDFA40FA3}" type="datetimeFigureOut">
              <a:rPr lang="en-GB" smtClean="0"/>
              <a:t>03/12/2020</a:t>
            </a:fld>
            <a:endParaRPr lang="en-GB"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GB"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8526B42F-3D12-4DB0-8ED1-147A347A25B6}" type="slidenum">
              <a:rPr lang="en-GB" smtClean="0"/>
              <a:t>‹#›</a:t>
            </a:fld>
            <a:endParaRPr lang="en-GB" dirty="0"/>
          </a:p>
        </p:txBody>
      </p:sp>
    </p:spTree>
    <p:extLst>
      <p:ext uri="{BB962C8B-B14F-4D97-AF65-F5344CB8AC3E}">
        <p14:creationId xmlns:p14="http://schemas.microsoft.com/office/powerpoint/2010/main" val="4139522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beyer@cardiff.ac.uk" TargetMode="External"/><Relationship Id="rId7" Type="http://schemas.openxmlformats.org/officeDocument/2006/relationships/image" Target="../media/image6.tif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mailto:Beyer@cardiff.ac.uk" TargetMode="External"/><Relationship Id="rId4" Type="http://schemas.openxmlformats.org/officeDocument/2006/relationships/hyperlink" Target="https://www.mencap.org.uk/get-involved/learning-disability-week/benefits-employing-people-learning-disabi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1070" y="776524"/>
            <a:ext cx="7848600" cy="1536353"/>
          </a:xfrm>
        </p:spPr>
        <p:txBody>
          <a:bodyPr/>
          <a:lstStyle/>
          <a:p>
            <a:r>
              <a:rPr lang="en-GB" sz="2800" b="1" dirty="0">
                <a:solidFill>
                  <a:srgbClr val="FF0000"/>
                </a:solidFill>
              </a:rPr>
              <a:t>the benefits to employers of employing People with learning disabilities</a:t>
            </a:r>
          </a:p>
        </p:txBody>
      </p:sp>
      <p:sp>
        <p:nvSpPr>
          <p:cNvPr id="3" name="Subtitle 2"/>
          <p:cNvSpPr>
            <a:spLocks noGrp="1"/>
          </p:cNvSpPr>
          <p:nvPr>
            <p:ph type="subTitle" idx="1"/>
          </p:nvPr>
        </p:nvSpPr>
        <p:spPr>
          <a:xfrm>
            <a:off x="2209800" y="3505200"/>
            <a:ext cx="6400800" cy="2300064"/>
          </a:xfrm>
        </p:spPr>
        <p:txBody>
          <a:bodyPr>
            <a:normAutofit/>
          </a:bodyPr>
          <a:lstStyle/>
          <a:p>
            <a:r>
              <a:rPr lang="en-GB" sz="1800" b="1" dirty="0"/>
              <a:t>Andrea Meek</a:t>
            </a:r>
          </a:p>
          <a:p>
            <a:r>
              <a:rPr lang="en-GB" sz="1800" b="1" dirty="0"/>
              <a:t>Dr. Elisa Vigna</a:t>
            </a:r>
            <a:endParaRPr lang="en-GB" sz="1400" b="1" dirty="0"/>
          </a:p>
          <a:p>
            <a:r>
              <a:rPr lang="en-GB" sz="1400" i="1" dirty="0"/>
              <a:t>National Centre for Mental Health</a:t>
            </a:r>
          </a:p>
          <a:p>
            <a:r>
              <a:rPr lang="en-GB" sz="1400" i="1" dirty="0"/>
              <a:t>Cardiff University</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8781112" y="5123566"/>
            <a:ext cx="1634912" cy="1457718"/>
          </a:xfrm>
          <a:prstGeom prst="rect">
            <a:avLst/>
          </a:prstGeom>
          <a:noFill/>
          <a:ln>
            <a:noFill/>
          </a:ln>
        </p:spPr>
      </p:pic>
      <p:pic>
        <p:nvPicPr>
          <p:cNvPr id="5" name="Picture 4" descr="ncmh-201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0986" y="5659678"/>
            <a:ext cx="2160240" cy="900100"/>
          </a:xfrm>
          <a:prstGeom prst="rect">
            <a:avLst/>
          </a:prstGeom>
        </p:spPr>
      </p:pic>
      <p:pic>
        <p:nvPicPr>
          <p:cNvPr id="7" name="Picture 6">
            <a:extLst>
              <a:ext uri="{FF2B5EF4-FFF2-40B4-BE49-F238E27FC236}">
                <a16:creationId xmlns:a16="http://schemas.microsoft.com/office/drawing/2014/main" id="{2A7DD321-6818-4245-B687-F4CE389FB135}"/>
              </a:ext>
            </a:extLst>
          </p:cNvPr>
          <p:cNvPicPr>
            <a:picLocks noChangeAspect="1"/>
          </p:cNvPicPr>
          <p:nvPr/>
        </p:nvPicPr>
        <p:blipFill>
          <a:blip r:embed="rId5"/>
          <a:stretch>
            <a:fillRect/>
          </a:stretch>
        </p:blipFill>
        <p:spPr>
          <a:xfrm>
            <a:off x="5371347" y="4811789"/>
            <a:ext cx="1449306" cy="1986950"/>
          </a:xfrm>
          <a:prstGeom prst="rect">
            <a:avLst/>
          </a:prstGeom>
        </p:spPr>
      </p:pic>
    </p:spTree>
    <p:extLst>
      <p:ext uri="{BB962C8B-B14F-4D97-AF65-F5344CB8AC3E}">
        <p14:creationId xmlns:p14="http://schemas.microsoft.com/office/powerpoint/2010/main" val="207896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DD85DF-B32A-48E7-BA7C-687086B4C143}"/>
              </a:ext>
            </a:extLst>
          </p:cNvPr>
          <p:cNvSpPr>
            <a:spLocks noGrp="1"/>
          </p:cNvSpPr>
          <p:nvPr>
            <p:ph idx="1"/>
          </p:nvPr>
        </p:nvSpPr>
        <p:spPr>
          <a:xfrm>
            <a:off x="632848" y="1395264"/>
            <a:ext cx="8229600" cy="4876800"/>
          </a:xfrm>
        </p:spPr>
        <p:txBody>
          <a:bodyPr>
            <a:normAutofit fontScale="92500" lnSpcReduction="20000"/>
          </a:bodyPr>
          <a:lstStyle/>
          <a:p>
            <a:pPr marL="0" indent="0">
              <a:buNone/>
            </a:pPr>
            <a:endParaRPr lang="en-US" dirty="0"/>
          </a:p>
          <a:p>
            <a:r>
              <a:rPr lang="en-US" dirty="0"/>
              <a:t>Autism is </a:t>
            </a:r>
            <a:r>
              <a:rPr lang="en-US" b="1" dirty="0"/>
              <a:t>not</a:t>
            </a:r>
            <a:r>
              <a:rPr lang="en-US" dirty="0"/>
              <a:t> a learning disability</a:t>
            </a:r>
          </a:p>
          <a:p>
            <a:pPr marL="0" indent="0">
              <a:buNone/>
            </a:pPr>
            <a:endParaRPr lang="en-US" dirty="0"/>
          </a:p>
          <a:p>
            <a:r>
              <a:rPr lang="en-US" dirty="0"/>
              <a:t>Around 40-50% of autistic people may also have a learning disability</a:t>
            </a:r>
          </a:p>
          <a:p>
            <a:endParaRPr lang="en-US" dirty="0"/>
          </a:p>
          <a:p>
            <a:r>
              <a:rPr lang="en-US" dirty="0"/>
              <a:t>Employment rate for people with LD is low &lt;6%</a:t>
            </a:r>
          </a:p>
          <a:p>
            <a:endParaRPr lang="en-US" dirty="0"/>
          </a:p>
          <a:p>
            <a:pPr marL="0" indent="0">
              <a:buNone/>
            </a:pPr>
            <a:r>
              <a:rPr lang="en-US" b="1" dirty="0"/>
              <a:t>Employers concerns: </a:t>
            </a:r>
          </a:p>
          <a:p>
            <a:pPr marL="0" indent="0">
              <a:buNone/>
            </a:pPr>
            <a:endParaRPr lang="en-US" b="1" dirty="0"/>
          </a:p>
          <a:p>
            <a:r>
              <a:rPr lang="en-US" dirty="0"/>
              <a:t>costly changes to the work that people do</a:t>
            </a:r>
          </a:p>
          <a:p>
            <a:r>
              <a:rPr lang="en-US" dirty="0"/>
              <a:t>costly changes to the workplace</a:t>
            </a:r>
          </a:p>
          <a:p>
            <a:r>
              <a:rPr lang="en-US" dirty="0"/>
              <a:t>low performance</a:t>
            </a:r>
          </a:p>
          <a:p>
            <a:r>
              <a:rPr lang="en-US" dirty="0"/>
              <a:t>high levels of support</a:t>
            </a:r>
          </a:p>
          <a:p>
            <a:pPr marL="0" indent="0">
              <a:buNone/>
            </a:pPr>
            <a:endParaRPr lang="en-GB" dirty="0"/>
          </a:p>
        </p:txBody>
      </p:sp>
      <p:pic>
        <p:nvPicPr>
          <p:cNvPr id="6" name="Picture 5" descr="ncmh-2015.jpg">
            <a:extLst>
              <a:ext uri="{FF2B5EF4-FFF2-40B4-BE49-F238E27FC236}">
                <a16:creationId xmlns:a16="http://schemas.microsoft.com/office/drawing/2014/main" id="{559C1470-905D-48CE-BA73-285112965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6240" y="5867400"/>
            <a:ext cx="2160240" cy="900100"/>
          </a:xfrm>
          <a:prstGeom prst="rect">
            <a:avLst/>
          </a:prstGeom>
        </p:spPr>
      </p:pic>
      <p:sp>
        <p:nvSpPr>
          <p:cNvPr id="4" name="Title 1">
            <a:extLst>
              <a:ext uri="{FF2B5EF4-FFF2-40B4-BE49-F238E27FC236}">
                <a16:creationId xmlns:a16="http://schemas.microsoft.com/office/drawing/2014/main" id="{DE8C1EFE-2BB1-43D5-A785-954F15AA7FCF}"/>
              </a:ext>
            </a:extLst>
          </p:cNvPr>
          <p:cNvSpPr>
            <a:spLocks noGrp="1"/>
          </p:cNvSpPr>
          <p:nvPr>
            <p:ph type="title"/>
          </p:nvPr>
        </p:nvSpPr>
        <p:spPr>
          <a:xfrm>
            <a:off x="632848" y="585936"/>
            <a:ext cx="8229600" cy="990600"/>
          </a:xfrm>
        </p:spPr>
        <p:txBody>
          <a:bodyPr>
            <a:normAutofit/>
          </a:bodyPr>
          <a:lstStyle/>
          <a:p>
            <a:r>
              <a:rPr lang="en-US" sz="3200" dirty="0"/>
              <a:t>Introduction</a:t>
            </a:r>
          </a:p>
        </p:txBody>
      </p:sp>
    </p:spTree>
    <p:extLst>
      <p:ext uri="{BB962C8B-B14F-4D97-AF65-F5344CB8AC3E}">
        <p14:creationId xmlns:p14="http://schemas.microsoft.com/office/powerpoint/2010/main" val="74674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284" y="454595"/>
            <a:ext cx="10972800" cy="990600"/>
          </a:xfrm>
        </p:spPr>
        <p:txBody>
          <a:bodyPr>
            <a:normAutofit/>
          </a:bodyPr>
          <a:lstStyle/>
          <a:p>
            <a:r>
              <a:rPr lang="en-US" sz="3200" dirty="0"/>
              <a:t>Employer rated benefits – Employee Performance</a:t>
            </a:r>
          </a:p>
        </p:txBody>
      </p:sp>
      <p:sp>
        <p:nvSpPr>
          <p:cNvPr id="3" name="Content Placeholder 2"/>
          <p:cNvSpPr>
            <a:spLocks noGrp="1"/>
          </p:cNvSpPr>
          <p:nvPr>
            <p:ph idx="1"/>
          </p:nvPr>
        </p:nvSpPr>
        <p:spPr>
          <a:xfrm>
            <a:off x="1151536" y="1375977"/>
            <a:ext cx="4433293" cy="5027428"/>
          </a:xfrm>
        </p:spPr>
        <p:txBody>
          <a:bodyPr>
            <a:normAutofit/>
          </a:bodyPr>
          <a:lstStyle/>
          <a:p>
            <a:pPr marL="274320" lvl="1" indent="0">
              <a:buNone/>
            </a:pPr>
            <a:r>
              <a:rPr lang="en-GB" sz="2400" dirty="0"/>
              <a:t>Positive views on:</a:t>
            </a:r>
          </a:p>
          <a:p>
            <a:pPr marL="274320" lvl="1" indent="0">
              <a:buNone/>
            </a:pPr>
            <a:endParaRPr lang="en-GB" sz="2400" dirty="0"/>
          </a:p>
          <a:p>
            <a:pPr lvl="1"/>
            <a:r>
              <a:rPr lang="en-GB" sz="2400" dirty="0"/>
              <a:t>attendance</a:t>
            </a:r>
          </a:p>
          <a:p>
            <a:pPr lvl="1"/>
            <a:r>
              <a:rPr lang="en-GB" sz="2400" dirty="0"/>
              <a:t>punctuality</a:t>
            </a:r>
          </a:p>
          <a:p>
            <a:pPr lvl="1"/>
            <a:r>
              <a:rPr lang="en-GB" sz="2400" dirty="0"/>
              <a:t>break time rules</a:t>
            </a:r>
          </a:p>
          <a:p>
            <a:pPr lvl="1"/>
            <a:r>
              <a:rPr lang="en-GB" sz="2400" dirty="0"/>
              <a:t>dedication</a:t>
            </a:r>
            <a:endParaRPr lang="en-GB" sz="2400" baseline="30000" dirty="0"/>
          </a:p>
          <a:p>
            <a:pPr lvl="1"/>
            <a:r>
              <a:rPr lang="en-GB" sz="2400" dirty="0"/>
              <a:t>lower staff turnover rates</a:t>
            </a:r>
          </a:p>
          <a:p>
            <a:pPr lvl="1"/>
            <a:r>
              <a:rPr lang="en-GB" sz="2400" dirty="0"/>
              <a:t>willingness to learn </a:t>
            </a:r>
          </a:p>
          <a:p>
            <a:pPr lvl="1"/>
            <a:r>
              <a:rPr lang="en-GB" sz="2400" dirty="0"/>
              <a:t>job satisfaction </a:t>
            </a:r>
          </a:p>
          <a:p>
            <a:pPr lvl="1"/>
            <a:endParaRPr lang="en-GB" sz="1400" baseline="30000" dirty="0"/>
          </a:p>
          <a:p>
            <a:pPr lvl="1"/>
            <a:endParaRPr lang="en-GB" sz="1400" baseline="30000" dirty="0"/>
          </a:p>
          <a:p>
            <a:pPr lvl="1"/>
            <a:endParaRPr lang="en-GB" sz="1400" baseline="30000" dirty="0"/>
          </a:p>
          <a:p>
            <a:pPr lvl="1"/>
            <a:endParaRPr lang="en-GB" dirty="0"/>
          </a:p>
          <a:p>
            <a:endParaRPr lang="it-IT" sz="2000" dirty="0"/>
          </a:p>
          <a:p>
            <a:endParaRPr lang="it-IT" sz="2200" dirty="0"/>
          </a:p>
          <a:p>
            <a:pPr lvl="1"/>
            <a:endParaRPr lang="it-IT" sz="1800" dirty="0"/>
          </a:p>
          <a:p>
            <a:pPr lvl="1"/>
            <a:endParaRPr lang="it-IT" sz="1600" dirty="0"/>
          </a:p>
          <a:p>
            <a:endParaRPr lang="it-IT" sz="2000" dirty="0"/>
          </a:p>
          <a:p>
            <a:endParaRPr lang="en-US" sz="2000" dirty="0"/>
          </a:p>
          <a:p>
            <a:endParaRPr lang="en-US" sz="2000" dirty="0"/>
          </a:p>
          <a:p>
            <a:endParaRPr lang="en-US" dirty="0"/>
          </a:p>
        </p:txBody>
      </p:sp>
      <p:pic>
        <p:nvPicPr>
          <p:cNvPr id="7" name="Picture 6" descr="ncmh-201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81609" y="5914783"/>
            <a:ext cx="1832868" cy="763695"/>
          </a:xfrm>
          <a:prstGeom prst="rect">
            <a:avLst/>
          </a:prstGeom>
        </p:spPr>
      </p:pic>
      <p:sp>
        <p:nvSpPr>
          <p:cNvPr id="4" name="TextBox 3">
            <a:extLst>
              <a:ext uri="{FF2B5EF4-FFF2-40B4-BE49-F238E27FC236}">
                <a16:creationId xmlns:a16="http://schemas.microsoft.com/office/drawing/2014/main" id="{195EFAC3-DDA7-4478-AC23-2CD01FC65E06}"/>
              </a:ext>
            </a:extLst>
          </p:cNvPr>
          <p:cNvSpPr txBox="1"/>
          <p:nvPr/>
        </p:nvSpPr>
        <p:spPr>
          <a:xfrm>
            <a:off x="594284" y="6403405"/>
            <a:ext cx="6336704" cy="307777"/>
          </a:xfrm>
          <a:prstGeom prst="rect">
            <a:avLst/>
          </a:prstGeom>
          <a:noFill/>
        </p:spPr>
        <p:txBody>
          <a:bodyPr wrap="square" rtlCol="0">
            <a:spAutoFit/>
          </a:bodyPr>
          <a:lstStyle/>
          <a:p>
            <a:pPr defTabSz="914400"/>
            <a:r>
              <a:rPr lang="en-GB" sz="1400" dirty="0">
                <a:solidFill>
                  <a:prstClr val="black"/>
                </a:solidFill>
                <a:latin typeface="Arial"/>
              </a:rPr>
              <a:t>Mencap systematic review 2017</a:t>
            </a:r>
          </a:p>
        </p:txBody>
      </p:sp>
      <p:sp>
        <p:nvSpPr>
          <p:cNvPr id="5" name="TextBox 4">
            <a:extLst>
              <a:ext uri="{FF2B5EF4-FFF2-40B4-BE49-F238E27FC236}">
                <a16:creationId xmlns:a16="http://schemas.microsoft.com/office/drawing/2014/main" id="{D1EA02E5-888B-49E3-99ED-8DE9B6619943}"/>
              </a:ext>
            </a:extLst>
          </p:cNvPr>
          <p:cNvSpPr txBox="1"/>
          <p:nvPr/>
        </p:nvSpPr>
        <p:spPr>
          <a:xfrm>
            <a:off x="5997066" y="2167030"/>
            <a:ext cx="4184543" cy="3120854"/>
          </a:xfrm>
          <a:prstGeom prst="rect">
            <a:avLst/>
          </a:prstGeom>
          <a:noFill/>
        </p:spPr>
        <p:txBody>
          <a:bodyPr wrap="square" rtlCol="0">
            <a:spAutoFit/>
          </a:bodyPr>
          <a:lstStyle/>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lang="en-GB" sz="2400" dirty="0">
                <a:solidFill>
                  <a:prstClr val="black"/>
                </a:solidFill>
                <a:latin typeface="Arial"/>
              </a:rPr>
              <a:t>Systematic/ consistent</a:t>
            </a:r>
            <a:endParaRPr kumimoji="0" lang="en-GB" sz="2400" b="0" i="0" u="none" strike="noStrike" kern="1200" cap="none" spc="0" normalizeH="0" baseline="0" noProof="0" dirty="0">
              <a:ln>
                <a:noFill/>
              </a:ln>
              <a:solidFill>
                <a:prstClr val="black"/>
              </a:solidFill>
              <a:effectLst/>
              <a:uLnTx/>
              <a:uFillTx/>
              <a:latin typeface="Arial"/>
              <a:ea typeface="+mn-ea"/>
              <a:cs typeface="+mn-cs"/>
            </a:endParaRP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friendliness</a:t>
            </a: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honesty</a:t>
            </a: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reliability/ dependability</a:t>
            </a: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motivation</a:t>
            </a: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sickness record </a:t>
            </a:r>
          </a:p>
          <a:p>
            <a:pPr marL="457200" marR="0" lvl="1" indent="-182880" algn="l" defTabSz="914400" rtl="0" eaLnBrk="1" fontAlgn="auto" latinLnBrk="0" hangingPunct="1">
              <a:lnSpc>
                <a:spcPct val="100000"/>
              </a:lnSpc>
              <a:spcBef>
                <a:spcPct val="20000"/>
              </a:spcBef>
              <a:spcAft>
                <a:spcPts val="0"/>
              </a:spcAft>
              <a:buClr>
                <a:srgbClr val="AD0101"/>
              </a:buClr>
              <a:buSzPct val="85000"/>
              <a:buFont typeface="Arial" pitchFamily="34" charset="0"/>
              <a:buChar char="•"/>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cost savings </a:t>
            </a:r>
          </a:p>
        </p:txBody>
      </p:sp>
    </p:spTree>
    <p:extLst>
      <p:ext uri="{BB962C8B-B14F-4D97-AF65-F5344CB8AC3E}">
        <p14:creationId xmlns:p14="http://schemas.microsoft.com/office/powerpoint/2010/main" val="161574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940251-5E33-4B9B-BFBF-3B9F327E9A9E}"/>
              </a:ext>
            </a:extLst>
          </p:cNvPr>
          <p:cNvSpPr txBox="1"/>
          <p:nvPr/>
        </p:nvSpPr>
        <p:spPr>
          <a:xfrm>
            <a:off x="358677" y="1055806"/>
            <a:ext cx="6209201" cy="4555093"/>
          </a:xfrm>
          <a:prstGeom prst="rect">
            <a:avLst/>
          </a:prstGeom>
          <a:noFill/>
        </p:spPr>
        <p:txBody>
          <a:bodyPr wrap="square" rtlCol="0">
            <a:spAutoFit/>
          </a:bodyPr>
          <a:lstStyle/>
          <a:p>
            <a:pPr lvl="1" defTabSz="914400"/>
            <a:endParaRPr lang="en-GB" sz="2000" dirty="0">
              <a:solidFill>
                <a:prstClr val="black"/>
              </a:solidFill>
              <a:latin typeface="Arial"/>
            </a:endParaRPr>
          </a:p>
          <a:p>
            <a:pPr marL="685800" lvl="1" indent="-342900" defTabSz="914400">
              <a:buFont typeface="Arial" panose="020B0604020202020204" pitchFamily="34" charset="0"/>
              <a:buChar char="•"/>
            </a:pPr>
            <a:r>
              <a:rPr lang="en-GB" sz="2000" dirty="0">
                <a:solidFill>
                  <a:prstClr val="black"/>
                </a:solidFill>
                <a:latin typeface="Arial"/>
              </a:rPr>
              <a:t>Increases Equal Opportunities </a:t>
            </a:r>
          </a:p>
          <a:p>
            <a:pPr marL="685800" lvl="1" indent="-342900" defTabSz="914400">
              <a:buFont typeface="Arial" panose="020B0604020202020204" pitchFamily="34" charset="0"/>
              <a:buChar char="•"/>
            </a:pPr>
            <a:r>
              <a:rPr lang="en-GB" sz="2000" dirty="0">
                <a:solidFill>
                  <a:prstClr val="black"/>
                </a:solidFill>
                <a:latin typeface="Arial"/>
              </a:rPr>
              <a:t>Raises disability awareness </a:t>
            </a:r>
          </a:p>
          <a:p>
            <a:pPr marL="685800" lvl="1" indent="-342900" defTabSz="914400">
              <a:buFont typeface="Arial" panose="020B0604020202020204" pitchFamily="34" charset="0"/>
              <a:buChar char="•"/>
            </a:pPr>
            <a:r>
              <a:rPr lang="en-GB" sz="2000" dirty="0">
                <a:solidFill>
                  <a:prstClr val="black"/>
                </a:solidFill>
                <a:latin typeface="Arial"/>
              </a:rPr>
              <a:t>Increases citizenship</a:t>
            </a:r>
          </a:p>
          <a:p>
            <a:pPr marL="685800" lvl="1" indent="-342900" defTabSz="914400">
              <a:buFont typeface="Arial" panose="020B0604020202020204" pitchFamily="34" charset="0"/>
              <a:buChar char="•"/>
            </a:pPr>
            <a:r>
              <a:rPr lang="en-GB" sz="2000" dirty="0">
                <a:solidFill>
                  <a:prstClr val="black"/>
                </a:solidFill>
                <a:latin typeface="Arial"/>
              </a:rPr>
              <a:t>Increases cross team collaboration</a:t>
            </a:r>
          </a:p>
          <a:p>
            <a:pPr marL="685800" lvl="1" indent="-342900" defTabSz="914400">
              <a:buFont typeface="Arial" panose="020B0604020202020204" pitchFamily="34" charset="0"/>
              <a:buChar char="•"/>
            </a:pPr>
            <a:r>
              <a:rPr lang="en-GB" sz="2000" dirty="0">
                <a:solidFill>
                  <a:prstClr val="black"/>
                </a:solidFill>
                <a:latin typeface="Arial"/>
              </a:rPr>
              <a:t>Allows for a different/ personal perspective</a:t>
            </a:r>
          </a:p>
          <a:p>
            <a:pPr marL="685800" lvl="1" indent="-342900" defTabSz="914400">
              <a:buFont typeface="Arial" panose="020B0604020202020204" pitchFamily="34" charset="0"/>
              <a:buChar char="•"/>
            </a:pPr>
            <a:r>
              <a:rPr lang="en-GB" sz="2000" dirty="0">
                <a:solidFill>
                  <a:prstClr val="black"/>
                </a:solidFill>
                <a:latin typeface="Arial"/>
              </a:rPr>
              <a:t>Allows for the development of speciali</a:t>
            </a:r>
            <a:r>
              <a:rPr lang="en-GB" sz="2000" dirty="0">
                <a:latin typeface="Arial"/>
              </a:rPr>
              <a:t>s</a:t>
            </a:r>
            <a:r>
              <a:rPr lang="en-GB" sz="2000" dirty="0">
                <a:solidFill>
                  <a:prstClr val="black"/>
                </a:solidFill>
                <a:latin typeface="Arial"/>
              </a:rPr>
              <a:t>ed tasks </a:t>
            </a:r>
          </a:p>
          <a:p>
            <a:pPr marL="685800" lvl="1" indent="-342900" defTabSz="914400">
              <a:buFont typeface="Arial" panose="020B0604020202020204" pitchFamily="34" charset="0"/>
              <a:buChar char="•"/>
            </a:pPr>
            <a:r>
              <a:rPr lang="en-GB" sz="2000" dirty="0">
                <a:solidFill>
                  <a:prstClr val="black"/>
                </a:solidFill>
                <a:latin typeface="Arial"/>
              </a:rPr>
              <a:t>Allows for consistency in learnt tasks </a:t>
            </a:r>
          </a:p>
          <a:p>
            <a:pPr marL="685800" lvl="1" indent="-342900" defTabSz="914400">
              <a:buFont typeface="Arial" panose="020B0604020202020204" pitchFamily="34" charset="0"/>
              <a:buChar char="•"/>
            </a:pPr>
            <a:r>
              <a:rPr lang="en-GB" sz="2000" dirty="0">
                <a:solidFill>
                  <a:prstClr val="black"/>
                </a:solidFill>
                <a:latin typeface="Arial"/>
              </a:rPr>
              <a:t>Allows for co-production in the workplace </a:t>
            </a:r>
          </a:p>
          <a:p>
            <a:pPr marL="685800" lvl="1" indent="-342900" defTabSz="914400">
              <a:buFont typeface="Arial" panose="020B0604020202020204" pitchFamily="34" charset="0"/>
              <a:buChar char="•"/>
            </a:pPr>
            <a:r>
              <a:rPr lang="en-GB" sz="2000" dirty="0">
                <a:solidFill>
                  <a:prstClr val="black"/>
                </a:solidFill>
                <a:latin typeface="Arial"/>
              </a:rPr>
              <a:t>Cost/ benefits</a:t>
            </a:r>
          </a:p>
          <a:p>
            <a:pPr marL="685800" lvl="1" indent="-342900" defTabSz="914400">
              <a:buFont typeface="Arial" panose="020B0604020202020204" pitchFamily="34" charset="0"/>
              <a:buChar char="•"/>
            </a:pPr>
            <a:endParaRPr lang="en-GB" dirty="0">
              <a:solidFill>
                <a:prstClr val="black"/>
              </a:solidFill>
              <a:latin typeface="Arial"/>
            </a:endParaRPr>
          </a:p>
          <a:p>
            <a:pPr marL="685800" lvl="1" indent="-342900" defTabSz="914400">
              <a:buFont typeface="Arial" panose="020B0604020202020204" pitchFamily="34" charset="0"/>
              <a:buChar char="•"/>
            </a:pPr>
            <a:endParaRPr lang="en-GB" dirty="0">
              <a:solidFill>
                <a:prstClr val="black"/>
              </a:solidFill>
              <a:latin typeface="Arial"/>
            </a:endParaRPr>
          </a:p>
          <a:p>
            <a:pPr marL="685800" lvl="1" indent="-342900" defTabSz="914400">
              <a:buFont typeface="Arial" panose="020B0604020202020204" pitchFamily="34" charset="0"/>
              <a:buChar char="•"/>
            </a:pPr>
            <a:endParaRPr lang="en-GB" dirty="0">
              <a:solidFill>
                <a:prstClr val="black"/>
              </a:solidFill>
              <a:latin typeface="Arial"/>
            </a:endParaRPr>
          </a:p>
          <a:p>
            <a:pPr marL="685800" lvl="1" indent="-342900" defTabSz="914400">
              <a:buFont typeface="Arial" panose="020B0604020202020204" pitchFamily="34" charset="0"/>
              <a:buChar char="•"/>
            </a:pPr>
            <a:endParaRPr lang="en-GB" dirty="0">
              <a:solidFill>
                <a:prstClr val="black"/>
              </a:solidFill>
              <a:latin typeface="Arial"/>
            </a:endParaRPr>
          </a:p>
          <a:p>
            <a:pPr marL="685800" lvl="1" indent="-342900" defTabSz="914400">
              <a:buFont typeface="Arial" panose="020B0604020202020204" pitchFamily="34" charset="0"/>
              <a:buChar char="•"/>
            </a:pPr>
            <a:endParaRPr lang="en-GB" dirty="0">
              <a:solidFill>
                <a:prstClr val="black"/>
              </a:solidFill>
              <a:latin typeface="Arial"/>
            </a:endParaRPr>
          </a:p>
        </p:txBody>
      </p:sp>
      <p:sp>
        <p:nvSpPr>
          <p:cNvPr id="8" name="TextBox 7">
            <a:extLst>
              <a:ext uri="{FF2B5EF4-FFF2-40B4-BE49-F238E27FC236}">
                <a16:creationId xmlns:a16="http://schemas.microsoft.com/office/drawing/2014/main" id="{F6F565D4-36A5-4987-A2D0-6D12A9CC5E6C}"/>
              </a:ext>
            </a:extLst>
          </p:cNvPr>
          <p:cNvSpPr txBox="1"/>
          <p:nvPr/>
        </p:nvSpPr>
        <p:spPr>
          <a:xfrm>
            <a:off x="8982791" y="1797784"/>
            <a:ext cx="2435329" cy="1631216"/>
          </a:xfrm>
          <a:prstGeom prst="rect">
            <a:avLst/>
          </a:prstGeom>
          <a:solidFill>
            <a:schemeClr val="accent6">
              <a:lumMod val="20000"/>
              <a:lumOff val="80000"/>
            </a:schemeClr>
          </a:solidFill>
        </p:spPr>
        <p:txBody>
          <a:bodyPr wrap="square" rtlCol="0">
            <a:spAutoFit/>
          </a:bodyPr>
          <a:lstStyle/>
          <a:p>
            <a:pPr defTabSz="914400"/>
            <a:r>
              <a:rPr lang="en-GB" sz="2000" dirty="0">
                <a:solidFill>
                  <a:prstClr val="black"/>
                </a:solidFill>
                <a:latin typeface="Arial"/>
              </a:rPr>
              <a:t>80% of respondents now know more about </a:t>
            </a:r>
          </a:p>
          <a:p>
            <a:pPr defTabSz="914400"/>
            <a:r>
              <a:rPr lang="en-GB" sz="2000" dirty="0">
                <a:solidFill>
                  <a:prstClr val="black"/>
                </a:solidFill>
                <a:latin typeface="Arial"/>
              </a:rPr>
              <a:t>the needs of people with disabilities*</a:t>
            </a:r>
          </a:p>
        </p:txBody>
      </p:sp>
      <p:sp>
        <p:nvSpPr>
          <p:cNvPr id="9" name="TextBox 8">
            <a:extLst>
              <a:ext uri="{FF2B5EF4-FFF2-40B4-BE49-F238E27FC236}">
                <a16:creationId xmlns:a16="http://schemas.microsoft.com/office/drawing/2014/main" id="{81FA3CFD-5071-4AC0-B91F-9E96C5724609}"/>
              </a:ext>
            </a:extLst>
          </p:cNvPr>
          <p:cNvSpPr txBox="1"/>
          <p:nvPr/>
        </p:nvSpPr>
        <p:spPr>
          <a:xfrm>
            <a:off x="374175" y="6263523"/>
            <a:ext cx="7975798" cy="369332"/>
          </a:xfrm>
          <a:prstGeom prst="rect">
            <a:avLst/>
          </a:prstGeom>
          <a:noFill/>
        </p:spPr>
        <p:txBody>
          <a:bodyPr wrap="square" rtlCol="0">
            <a:spAutoFit/>
          </a:bodyPr>
          <a:lstStyle/>
          <a:p>
            <a:pPr defTabSz="914400"/>
            <a:r>
              <a:rPr lang="en-US" dirty="0">
                <a:solidFill>
                  <a:prstClr val="black"/>
                </a:solidFill>
                <a:latin typeface="Arial"/>
              </a:rPr>
              <a:t>*</a:t>
            </a:r>
            <a:r>
              <a:rPr lang="en-US" sz="1400" dirty="0">
                <a:solidFill>
                  <a:prstClr val="black"/>
                </a:solidFill>
                <a:latin typeface="Arial"/>
              </a:rPr>
              <a:t>Engage to Change Project SEARCH @ Cardiff University: 2019)</a:t>
            </a:r>
            <a:endParaRPr lang="en-GB" sz="1400" dirty="0">
              <a:solidFill>
                <a:prstClr val="black"/>
              </a:solidFill>
              <a:latin typeface="Arial"/>
            </a:endParaRPr>
          </a:p>
        </p:txBody>
      </p:sp>
      <p:sp>
        <p:nvSpPr>
          <p:cNvPr id="11" name="TextBox 10">
            <a:extLst>
              <a:ext uri="{FF2B5EF4-FFF2-40B4-BE49-F238E27FC236}">
                <a16:creationId xmlns:a16="http://schemas.microsoft.com/office/drawing/2014/main" id="{AA6864D2-CDB7-4ACF-85D8-973BFE56CE5D}"/>
              </a:ext>
            </a:extLst>
          </p:cNvPr>
          <p:cNvSpPr txBox="1"/>
          <p:nvPr/>
        </p:nvSpPr>
        <p:spPr>
          <a:xfrm>
            <a:off x="714892" y="594477"/>
            <a:ext cx="8441448" cy="584775"/>
          </a:xfrm>
          <a:prstGeom prst="rect">
            <a:avLst/>
          </a:prstGeom>
          <a:noFill/>
        </p:spPr>
        <p:txBody>
          <a:bodyPr wrap="square">
            <a:spAutoFit/>
          </a:bodyPr>
          <a:lstStyle/>
          <a:p>
            <a:pPr defTabSz="914400"/>
            <a:r>
              <a:rPr lang="en-US" sz="3200" dirty="0">
                <a:solidFill>
                  <a:prstClr val="black"/>
                </a:solidFill>
                <a:latin typeface="Arial"/>
              </a:rPr>
              <a:t>Employer rated benefits – Business outcomes</a:t>
            </a:r>
            <a:endParaRPr lang="en-GB" sz="3200" dirty="0">
              <a:solidFill>
                <a:prstClr val="black"/>
              </a:solidFill>
              <a:latin typeface="Arial"/>
            </a:endParaRPr>
          </a:p>
        </p:txBody>
      </p:sp>
      <p:pic>
        <p:nvPicPr>
          <p:cNvPr id="12" name="Picture 11" descr="ncmh-2015.jpg">
            <a:extLst>
              <a:ext uri="{FF2B5EF4-FFF2-40B4-BE49-F238E27FC236}">
                <a16:creationId xmlns:a16="http://schemas.microsoft.com/office/drawing/2014/main" id="{52F38E10-E061-4183-A79B-735EFD605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4957" y="5984802"/>
            <a:ext cx="1832868" cy="763695"/>
          </a:xfrm>
          <a:prstGeom prst="rect">
            <a:avLst/>
          </a:prstGeom>
        </p:spPr>
      </p:pic>
      <p:sp>
        <p:nvSpPr>
          <p:cNvPr id="15" name="TextBox 14">
            <a:extLst>
              <a:ext uri="{FF2B5EF4-FFF2-40B4-BE49-F238E27FC236}">
                <a16:creationId xmlns:a16="http://schemas.microsoft.com/office/drawing/2014/main" id="{4E1B9F51-88D3-41CA-8AAE-0ADBE372144B}"/>
              </a:ext>
            </a:extLst>
          </p:cNvPr>
          <p:cNvSpPr txBox="1"/>
          <p:nvPr/>
        </p:nvSpPr>
        <p:spPr>
          <a:xfrm>
            <a:off x="714892" y="4478755"/>
            <a:ext cx="7873930" cy="1323439"/>
          </a:xfrm>
          <a:prstGeom prst="rect">
            <a:avLst/>
          </a:prstGeom>
          <a:solidFill>
            <a:schemeClr val="accent6">
              <a:lumMod val="20000"/>
              <a:lumOff val="80000"/>
            </a:schemeClr>
          </a:solidFill>
        </p:spPr>
        <p:txBody>
          <a:bodyPr wrap="square" rtlCol="0">
            <a:spAutoFit/>
          </a:bodyPr>
          <a:lstStyle/>
          <a:p>
            <a:pPr defTabSz="914400">
              <a:defRPr/>
            </a:pPr>
            <a:r>
              <a:rPr lang="en-GB" sz="2000" dirty="0">
                <a:solidFill>
                  <a:prstClr val="black"/>
                </a:solidFill>
                <a:latin typeface="Arial"/>
                <a:ea typeface="MS ??"/>
                <a:cs typeface="Arial" panose="020B0604020202020204" pitchFamily="34" charset="0"/>
              </a:rPr>
              <a:t>Manager 6:</a:t>
            </a:r>
            <a:r>
              <a:rPr lang="en-GB" sz="2000" i="1" dirty="0">
                <a:solidFill>
                  <a:prstClr val="black"/>
                </a:solidFill>
                <a:latin typeface="Arial"/>
                <a:ea typeface="MS ??"/>
                <a:cs typeface="Arial" panose="020B0604020202020204" pitchFamily="34" charset="0"/>
              </a:rPr>
              <a:t> I think staff have become more aware of other people’s personalities and abilities, and consequently more willing to help and understand (person) and also their colleagues, which in turn has increased team productivity towards collaborative goals. *</a:t>
            </a:r>
            <a:endParaRPr lang="en-GB" sz="2000" dirty="0">
              <a:solidFill>
                <a:prstClr val="black"/>
              </a:solidFill>
              <a:latin typeface="Arial"/>
              <a:ea typeface="MS ??"/>
              <a:cs typeface="Times New Roman" panose="02020603050405020304" pitchFamily="18" charset="0"/>
            </a:endParaRPr>
          </a:p>
        </p:txBody>
      </p:sp>
    </p:spTree>
    <p:extLst>
      <p:ext uri="{BB962C8B-B14F-4D97-AF65-F5344CB8AC3E}">
        <p14:creationId xmlns:p14="http://schemas.microsoft.com/office/powerpoint/2010/main" val="230299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95FB6-1D15-41FB-B493-45128024EEF0}"/>
              </a:ext>
            </a:extLst>
          </p:cNvPr>
          <p:cNvSpPr>
            <a:spLocks noGrp="1"/>
          </p:cNvSpPr>
          <p:nvPr>
            <p:ph type="title"/>
          </p:nvPr>
        </p:nvSpPr>
        <p:spPr>
          <a:xfrm>
            <a:off x="114803" y="599501"/>
            <a:ext cx="9821678" cy="990600"/>
          </a:xfrm>
        </p:spPr>
        <p:txBody>
          <a:bodyPr>
            <a:normAutofit fontScale="90000"/>
          </a:bodyPr>
          <a:lstStyle/>
          <a:p>
            <a:r>
              <a:rPr lang="en-GB" sz="3100" dirty="0"/>
              <a:t>Benefits for the Employee: </a:t>
            </a:r>
            <a:r>
              <a:rPr lang="en-US" sz="3100" dirty="0"/>
              <a:t>How do people with a learning disability benefit from employment? </a:t>
            </a:r>
            <a:br>
              <a:rPr lang="en-US" sz="3200" dirty="0"/>
            </a:br>
            <a:endParaRPr lang="en-GB" sz="3200" dirty="0">
              <a:solidFill>
                <a:srgbClr val="FF0000"/>
              </a:solidFill>
            </a:endParaRPr>
          </a:p>
        </p:txBody>
      </p:sp>
      <p:sp>
        <p:nvSpPr>
          <p:cNvPr id="3" name="Content Placeholder 2">
            <a:extLst>
              <a:ext uri="{FF2B5EF4-FFF2-40B4-BE49-F238E27FC236}">
                <a16:creationId xmlns:a16="http://schemas.microsoft.com/office/drawing/2014/main" id="{85FC271A-97F0-4951-A0B0-4566425C4880}"/>
              </a:ext>
            </a:extLst>
          </p:cNvPr>
          <p:cNvSpPr>
            <a:spLocks noGrp="1"/>
          </p:cNvSpPr>
          <p:nvPr>
            <p:ph sz="half" idx="1"/>
          </p:nvPr>
        </p:nvSpPr>
        <p:spPr>
          <a:xfrm>
            <a:off x="8549639" y="1590101"/>
            <a:ext cx="3389379" cy="4302780"/>
          </a:xfrm>
          <a:ln>
            <a:solidFill>
              <a:schemeClr val="accent1">
                <a:lumMod val="60000"/>
                <a:lumOff val="40000"/>
              </a:schemeClr>
            </a:solidFill>
          </a:ln>
        </p:spPr>
        <p:txBody>
          <a:bodyPr>
            <a:normAutofit/>
          </a:bodyPr>
          <a:lstStyle/>
          <a:p>
            <a:r>
              <a:rPr lang="en-GB" sz="2000" dirty="0"/>
              <a:t>Skills development</a:t>
            </a:r>
          </a:p>
          <a:p>
            <a:r>
              <a:rPr lang="en-GB" sz="2000" dirty="0"/>
              <a:t>Routine </a:t>
            </a:r>
          </a:p>
          <a:p>
            <a:r>
              <a:rPr lang="en-GB" sz="2000" dirty="0"/>
              <a:t>Independence – Financial</a:t>
            </a:r>
          </a:p>
          <a:p>
            <a:r>
              <a:rPr lang="en-GB" sz="2000" dirty="0"/>
              <a:t>Independence – Personal </a:t>
            </a:r>
          </a:p>
          <a:p>
            <a:r>
              <a:rPr lang="en-GB" sz="2000" dirty="0"/>
              <a:t>Mental health benefits </a:t>
            </a:r>
          </a:p>
          <a:p>
            <a:r>
              <a:rPr lang="en-GB" sz="2000" dirty="0"/>
              <a:t>Social skills</a:t>
            </a:r>
          </a:p>
          <a:p>
            <a:r>
              <a:rPr lang="en-GB" sz="2000" dirty="0"/>
              <a:t>Social inclusion</a:t>
            </a:r>
          </a:p>
          <a:p>
            <a:r>
              <a:rPr lang="en-GB" sz="2000" dirty="0"/>
              <a:t>Choice </a:t>
            </a:r>
          </a:p>
          <a:p>
            <a:r>
              <a:rPr lang="en-GB" sz="2000" dirty="0"/>
              <a:t>Quality of life</a:t>
            </a:r>
          </a:p>
          <a:p>
            <a:r>
              <a:rPr lang="en-GB" sz="2000" dirty="0"/>
              <a:t>Literacy and numeracy </a:t>
            </a:r>
          </a:p>
          <a:p>
            <a:r>
              <a:rPr lang="en-GB" dirty="0">
                <a:solidFill>
                  <a:srgbClr val="FF0000"/>
                </a:solidFill>
              </a:rPr>
              <a:t>CONFIDENCE</a:t>
            </a:r>
          </a:p>
        </p:txBody>
      </p:sp>
      <p:pic>
        <p:nvPicPr>
          <p:cNvPr id="5" name="Picture 4" descr="ncmh-2015.jpg">
            <a:extLst>
              <a:ext uri="{FF2B5EF4-FFF2-40B4-BE49-F238E27FC236}">
                <a16:creationId xmlns:a16="http://schemas.microsoft.com/office/drawing/2014/main" id="{7D6D00B1-16AB-460C-888F-EF7C0EC591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4329" y="475685"/>
            <a:ext cx="1832868" cy="763695"/>
          </a:xfrm>
          <a:prstGeom prst="rect">
            <a:avLst/>
          </a:prstGeom>
        </p:spPr>
      </p:pic>
      <p:graphicFrame>
        <p:nvGraphicFramePr>
          <p:cNvPr id="7" name="Content Placeholder 3">
            <a:extLst>
              <a:ext uri="{FF2B5EF4-FFF2-40B4-BE49-F238E27FC236}">
                <a16:creationId xmlns:a16="http://schemas.microsoft.com/office/drawing/2014/main" id="{1210FEF7-BCD6-41BA-A320-2383BC4B85C7}"/>
              </a:ext>
            </a:extLst>
          </p:cNvPr>
          <p:cNvGraphicFramePr>
            <a:graphicFrameLocks/>
          </p:cNvGraphicFramePr>
          <p:nvPr>
            <p:extLst>
              <p:ext uri="{D42A27DB-BD31-4B8C-83A1-F6EECF244321}">
                <p14:modId xmlns:p14="http://schemas.microsoft.com/office/powerpoint/2010/main" val="3268858979"/>
              </p:ext>
            </p:extLst>
          </p:nvPr>
        </p:nvGraphicFramePr>
        <p:xfrm>
          <a:off x="146301" y="1579927"/>
          <a:ext cx="8189979" cy="527807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B1C60E8A-26C3-4A00-B0BF-EF2241C4B234}"/>
              </a:ext>
            </a:extLst>
          </p:cNvPr>
          <p:cNvSpPr txBox="1"/>
          <p:nvPr/>
        </p:nvSpPr>
        <p:spPr>
          <a:xfrm>
            <a:off x="10244328" y="6254044"/>
            <a:ext cx="3291840" cy="523220"/>
          </a:xfrm>
          <a:prstGeom prst="rect">
            <a:avLst/>
          </a:prstGeom>
          <a:noFill/>
        </p:spPr>
        <p:txBody>
          <a:bodyPr wrap="square" rtlCol="0">
            <a:spAutoFit/>
          </a:bodyPr>
          <a:lstStyle/>
          <a:p>
            <a:r>
              <a:rPr lang="en-GB" sz="1400" dirty="0"/>
              <a:t>*Engage to Change: </a:t>
            </a:r>
          </a:p>
          <a:p>
            <a:r>
              <a:rPr lang="en-GB" sz="1400" dirty="0"/>
              <a:t>DFN Project SEARCH</a:t>
            </a:r>
          </a:p>
        </p:txBody>
      </p:sp>
    </p:spTree>
    <p:extLst>
      <p:ext uri="{BB962C8B-B14F-4D97-AF65-F5344CB8AC3E}">
        <p14:creationId xmlns:p14="http://schemas.microsoft.com/office/powerpoint/2010/main" val="417013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EF58-E9DC-4CFF-B5E6-077FBED9A830}"/>
              </a:ext>
            </a:extLst>
          </p:cNvPr>
          <p:cNvSpPr>
            <a:spLocks noGrp="1"/>
          </p:cNvSpPr>
          <p:nvPr>
            <p:ph type="title"/>
          </p:nvPr>
        </p:nvSpPr>
        <p:spPr>
          <a:xfrm>
            <a:off x="320040" y="533400"/>
            <a:ext cx="11536680" cy="990600"/>
          </a:xfrm>
        </p:spPr>
        <p:txBody>
          <a:bodyPr>
            <a:noAutofit/>
          </a:bodyPr>
          <a:lstStyle/>
          <a:p>
            <a:pPr algn="ctr"/>
            <a:r>
              <a:rPr lang="en-GB" sz="3200" dirty="0"/>
              <a:t>What’s needed to achieve maximum benefits for the Employer and the Employee?</a:t>
            </a:r>
          </a:p>
        </p:txBody>
      </p:sp>
      <p:sp>
        <p:nvSpPr>
          <p:cNvPr id="3" name="Content Placeholder 2">
            <a:extLst>
              <a:ext uri="{FF2B5EF4-FFF2-40B4-BE49-F238E27FC236}">
                <a16:creationId xmlns:a16="http://schemas.microsoft.com/office/drawing/2014/main" id="{17006C06-8CAA-488D-9B21-E939B3C5B2DC}"/>
              </a:ext>
            </a:extLst>
          </p:cNvPr>
          <p:cNvSpPr>
            <a:spLocks noGrp="1"/>
          </p:cNvSpPr>
          <p:nvPr>
            <p:ph sz="half" idx="1"/>
          </p:nvPr>
        </p:nvSpPr>
        <p:spPr>
          <a:xfrm>
            <a:off x="609600" y="1673352"/>
            <a:ext cx="11750040" cy="4718304"/>
          </a:xfrm>
        </p:spPr>
        <p:txBody>
          <a:bodyPr>
            <a:normAutofit lnSpcReduction="10000"/>
          </a:bodyPr>
          <a:lstStyle/>
          <a:p>
            <a:r>
              <a:rPr lang="en-GB" dirty="0"/>
              <a:t>Accessible recruitment / interviews</a:t>
            </a:r>
          </a:p>
          <a:p>
            <a:r>
              <a:rPr lang="en-GB" dirty="0"/>
              <a:t>Accessible practices (HR, emails, training)</a:t>
            </a:r>
          </a:p>
          <a:p>
            <a:r>
              <a:rPr lang="en-GB" dirty="0"/>
              <a:t>Job carving </a:t>
            </a:r>
          </a:p>
          <a:p>
            <a:r>
              <a:rPr lang="en-GB" dirty="0"/>
              <a:t>Job matching </a:t>
            </a:r>
          </a:p>
          <a:p>
            <a:r>
              <a:rPr lang="en-GB" dirty="0"/>
              <a:t>Good support which is ongoing (Including SEA/ Job Coach input) </a:t>
            </a:r>
          </a:p>
          <a:p>
            <a:r>
              <a:rPr lang="en-GB" dirty="0"/>
              <a:t>Have a program of reasonable adjustments in place</a:t>
            </a:r>
          </a:p>
          <a:p>
            <a:r>
              <a:rPr lang="en-GB" dirty="0"/>
              <a:t>Focus on the support needs (individualised) </a:t>
            </a:r>
          </a:p>
          <a:p>
            <a:r>
              <a:rPr lang="en-GB" dirty="0"/>
              <a:t>Whole team approach for support/ disability awareness</a:t>
            </a:r>
          </a:p>
          <a:p>
            <a:r>
              <a:rPr lang="en-GB" dirty="0"/>
              <a:t>Be flexible</a:t>
            </a:r>
          </a:p>
          <a:p>
            <a:r>
              <a:rPr lang="en-GB" dirty="0"/>
              <a:t>Be proactive and enabling  </a:t>
            </a:r>
          </a:p>
          <a:p>
            <a:endParaRPr lang="en-GB" dirty="0"/>
          </a:p>
          <a:p>
            <a:endParaRPr lang="en-GB" dirty="0"/>
          </a:p>
          <a:p>
            <a:endParaRPr lang="en-GB" dirty="0"/>
          </a:p>
        </p:txBody>
      </p:sp>
      <p:pic>
        <p:nvPicPr>
          <p:cNvPr id="5" name="Picture 4" descr="ncmh-2015.jpg">
            <a:extLst>
              <a:ext uri="{FF2B5EF4-FFF2-40B4-BE49-F238E27FC236}">
                <a16:creationId xmlns:a16="http://schemas.microsoft.com/office/drawing/2014/main" id="{6D79AEC1-DEA3-4C42-8F7E-786E91C56D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3852" y="5942752"/>
            <a:ext cx="1832868" cy="763695"/>
          </a:xfrm>
          <a:prstGeom prst="rect">
            <a:avLst/>
          </a:prstGeom>
        </p:spPr>
      </p:pic>
    </p:spTree>
    <p:extLst>
      <p:ext uri="{BB962C8B-B14F-4D97-AF65-F5344CB8AC3E}">
        <p14:creationId xmlns:p14="http://schemas.microsoft.com/office/powerpoint/2010/main" val="82931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885" y="719161"/>
            <a:ext cx="8229600" cy="5760640"/>
          </a:xfrm>
        </p:spPr>
        <p:txBody>
          <a:bodyPr>
            <a:normAutofit/>
          </a:bodyPr>
          <a:lstStyle/>
          <a:p>
            <a:pPr marL="0" indent="0">
              <a:buNone/>
            </a:pPr>
            <a:r>
              <a:rPr lang="en-US" sz="1800" b="1" dirty="0"/>
              <a:t>Andrea Meek, Dr. Elisa Vigna &amp; Dr. Stephen Beyer</a:t>
            </a:r>
            <a:endParaRPr lang="en-US" sz="1800" dirty="0"/>
          </a:p>
          <a:p>
            <a:pPr marL="0" indent="0">
              <a:buNone/>
            </a:pPr>
            <a:r>
              <a:rPr lang="en-US" sz="1800" b="1" dirty="0"/>
              <a:t>National Centre for Mental Health</a:t>
            </a:r>
            <a:endParaRPr lang="en-US" sz="1800" dirty="0"/>
          </a:p>
          <a:p>
            <a:pPr marL="0" indent="0">
              <a:buNone/>
            </a:pPr>
            <a:r>
              <a:rPr lang="en-US" sz="1800" dirty="0"/>
              <a:t>Cardiff University</a:t>
            </a:r>
          </a:p>
          <a:p>
            <a:pPr marL="0" indent="0">
              <a:buNone/>
            </a:pPr>
            <a:r>
              <a:rPr lang="en-US" sz="1800" dirty="0"/>
              <a:t>Hadyn Ellis Building</a:t>
            </a:r>
          </a:p>
          <a:p>
            <a:pPr marL="0" indent="0">
              <a:buNone/>
            </a:pPr>
            <a:r>
              <a:rPr lang="en-US" sz="1800" dirty="0"/>
              <a:t>Maindy Road</a:t>
            </a:r>
          </a:p>
          <a:p>
            <a:pPr marL="0" indent="0">
              <a:buNone/>
            </a:pPr>
            <a:r>
              <a:rPr lang="en-US" sz="1800" dirty="0"/>
              <a:t>Cathays</a:t>
            </a:r>
          </a:p>
          <a:p>
            <a:pPr marL="0" indent="0">
              <a:buNone/>
            </a:pPr>
            <a:r>
              <a:rPr lang="en-US" sz="1800" dirty="0"/>
              <a:t>Cardiff</a:t>
            </a:r>
          </a:p>
          <a:p>
            <a:pPr marL="0" indent="0">
              <a:buNone/>
            </a:pPr>
            <a:r>
              <a:rPr lang="fr-FR" sz="1800" dirty="0"/>
              <a:t>CF24 4HQ</a:t>
            </a:r>
            <a:endParaRPr lang="sk-SK" sz="1800" dirty="0"/>
          </a:p>
          <a:p>
            <a:pPr marL="0" indent="0">
              <a:buNone/>
            </a:pPr>
            <a:r>
              <a:rPr lang="is-IS" sz="1800" dirty="0"/>
              <a:t>Tel: +44(0)29 22510774</a:t>
            </a:r>
          </a:p>
          <a:p>
            <a:pPr marL="0" indent="0">
              <a:buNone/>
            </a:pPr>
            <a:r>
              <a:rPr lang="en-US" sz="1800" dirty="0"/>
              <a:t>Email: </a:t>
            </a:r>
            <a:r>
              <a:rPr lang="en-US" sz="1800" dirty="0">
                <a:hlinkClick r:id="rId3"/>
              </a:rPr>
              <a:t>E2C@cardiff.ac.uk</a:t>
            </a:r>
            <a:endParaRPr lang="en-US" sz="1800" dirty="0"/>
          </a:p>
          <a:p>
            <a:pPr marL="0" indent="0">
              <a:buNone/>
            </a:pPr>
            <a:endParaRPr lang="en-GB" sz="1900" dirty="0"/>
          </a:p>
          <a:p>
            <a:pPr marL="0" indent="0">
              <a:buNone/>
            </a:pPr>
            <a:r>
              <a:rPr lang="en-GB" sz="1900" dirty="0"/>
              <a:t>Mencap (2017). The benefits of employing people with a learning disability. London: Mencap.</a:t>
            </a:r>
          </a:p>
          <a:p>
            <a:pPr marL="0" indent="0">
              <a:buNone/>
            </a:pPr>
            <a:r>
              <a:rPr lang="en-GB" sz="1900" dirty="0">
                <a:hlinkClick r:id="rId4"/>
              </a:rPr>
              <a:t>https://www.mencap.org.uk/get-involved/learning-disability-week/benefits-employing-people-learning-disability</a:t>
            </a:r>
            <a:endParaRPr lang="en-GB" sz="1900" dirty="0"/>
          </a:p>
          <a:p>
            <a:pPr marL="0" indent="0">
              <a:buNone/>
            </a:pPr>
            <a:endParaRPr lang="en-GB" sz="1900" dirty="0"/>
          </a:p>
          <a:p>
            <a:pPr marL="0" indent="0">
              <a:buNone/>
            </a:pPr>
            <a:r>
              <a:rPr lang="en-GB" sz="1900" dirty="0"/>
              <a:t>Additional data from Engage to Change</a:t>
            </a:r>
          </a:p>
          <a:p>
            <a:pPr marL="0" indent="0">
              <a:buNone/>
            </a:pPr>
            <a:endParaRPr lang="en-GB" sz="1900" dirty="0"/>
          </a:p>
          <a:p>
            <a:pPr marL="0" indent="0">
              <a:buNone/>
            </a:pPr>
            <a:endParaRPr lang="en-GB" sz="1900" dirty="0"/>
          </a:p>
          <a:p>
            <a:pPr marL="0" indent="0">
              <a:buNone/>
            </a:pPr>
            <a:endParaRPr lang="en-GB" sz="1900" dirty="0"/>
          </a:p>
          <a:p>
            <a:pPr marL="0" indent="0">
              <a:buNone/>
            </a:pPr>
            <a:endParaRPr lang="en-US" sz="1900" dirty="0"/>
          </a:p>
          <a:p>
            <a:pPr marL="0" indent="0">
              <a:buNone/>
            </a:pPr>
            <a:endParaRPr lang="en-US" sz="1900" dirty="0"/>
          </a:p>
          <a:p>
            <a:pPr marL="0" indent="0">
              <a:buNone/>
            </a:pPr>
            <a:endParaRPr lang="en-US" sz="1900" dirty="0"/>
          </a:p>
          <a:p>
            <a:pPr marL="0" indent="0" algn="ctr">
              <a:buNone/>
            </a:pPr>
            <a:endParaRPr lang="en-US" u="sng" dirty="0">
              <a:solidFill>
                <a:srgbClr val="FF0000"/>
              </a:solidFill>
              <a:hlinkClick r:id="rId5"/>
            </a:endParaRPr>
          </a:p>
        </p:txBody>
      </p:sp>
      <p:pic>
        <p:nvPicPr>
          <p:cNvPr id="5" name="Picture 4" descr="ncmh-2015.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2214" y="5816943"/>
            <a:ext cx="1970009" cy="820837"/>
          </a:xfrm>
          <a:prstGeom prst="rect">
            <a:avLst/>
          </a:prstGeom>
        </p:spPr>
      </p:pic>
      <p:pic>
        <p:nvPicPr>
          <p:cNvPr id="4" name="Picture 3">
            <a:extLst>
              <a:ext uri="{FF2B5EF4-FFF2-40B4-BE49-F238E27FC236}">
                <a16:creationId xmlns:a16="http://schemas.microsoft.com/office/drawing/2014/main" id="{74271F4C-A864-7348-8B1D-68C8DB24A9DB}"/>
              </a:ext>
            </a:extLst>
          </p:cNvPr>
          <p:cNvPicPr>
            <a:picLocks noChangeAspect="1"/>
          </p:cNvPicPr>
          <p:nvPr/>
        </p:nvPicPr>
        <p:blipFill>
          <a:blip r:embed="rId7"/>
          <a:stretch>
            <a:fillRect/>
          </a:stretch>
        </p:blipFill>
        <p:spPr>
          <a:xfrm>
            <a:off x="10181731" y="715334"/>
            <a:ext cx="1525901" cy="2130185"/>
          </a:xfrm>
          <a:prstGeom prst="rect">
            <a:avLst/>
          </a:prstGeom>
        </p:spPr>
      </p:pic>
      <p:pic>
        <p:nvPicPr>
          <p:cNvPr id="2" name="Picture 1">
            <a:extLst>
              <a:ext uri="{FF2B5EF4-FFF2-40B4-BE49-F238E27FC236}">
                <a16:creationId xmlns:a16="http://schemas.microsoft.com/office/drawing/2014/main" id="{3A2C9D81-484F-4E19-A441-4381A7DD5AB0}"/>
              </a:ext>
            </a:extLst>
          </p:cNvPr>
          <p:cNvPicPr>
            <a:picLocks noChangeAspect="1"/>
          </p:cNvPicPr>
          <p:nvPr/>
        </p:nvPicPr>
        <p:blipFill>
          <a:blip r:embed="rId8"/>
          <a:stretch>
            <a:fillRect/>
          </a:stretch>
        </p:blipFill>
        <p:spPr>
          <a:xfrm>
            <a:off x="10181731" y="3337497"/>
            <a:ext cx="1450974" cy="1987468"/>
          </a:xfrm>
          <a:prstGeom prst="rect">
            <a:avLst/>
          </a:prstGeom>
        </p:spPr>
      </p:pic>
    </p:spTree>
    <p:extLst>
      <p:ext uri="{BB962C8B-B14F-4D97-AF65-F5344CB8AC3E}">
        <p14:creationId xmlns:p14="http://schemas.microsoft.com/office/powerpoint/2010/main" val="867119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Override>
</file>

<file path=docProps/app.xml><?xml version="1.0" encoding="utf-8"?>
<Properties xmlns="http://schemas.openxmlformats.org/officeDocument/2006/extended-properties" xmlns:vt="http://schemas.openxmlformats.org/officeDocument/2006/docPropsVTypes">
  <Template>{1E15B40F-8B50-4705-A23B-E9B6A24A4CFD}tf16401371</Template>
  <TotalTime>0</TotalTime>
  <Words>451</Words>
  <Application>Microsoft Office PowerPoint</Application>
  <PresentationFormat>Widescreen</PresentationFormat>
  <Paragraphs>119</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Clarity</vt:lpstr>
      <vt:lpstr>the benefits to employers of employing People with learning disabilities</vt:lpstr>
      <vt:lpstr>Introduction</vt:lpstr>
      <vt:lpstr>Employer rated benefits – Employee Performance</vt:lpstr>
      <vt:lpstr>PowerPoint Presentation</vt:lpstr>
      <vt:lpstr>Benefits for the Employee: How do people with a learning disability benefit from employment?  </vt:lpstr>
      <vt:lpstr>What’s needed to achieve maximum benefits for the Employer and the Employee?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research tells us about the benefits of employing People with a learning disability</dc:title>
  <dc:creator>Andrea Meek</dc:creator>
  <cp:lastModifiedBy>Holly Roberts</cp:lastModifiedBy>
  <cp:revision>23</cp:revision>
  <dcterms:created xsi:type="dcterms:W3CDTF">2020-12-02T14:51:45Z</dcterms:created>
  <dcterms:modified xsi:type="dcterms:W3CDTF">2020-12-03T14:27:52Z</dcterms:modified>
</cp:coreProperties>
</file>