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56" r:id="rId6"/>
    <p:sldId id="308" r:id="rId7"/>
    <p:sldId id="284" r:id="rId8"/>
    <p:sldId id="533" r:id="rId9"/>
    <p:sldId id="335" r:id="rId10"/>
    <p:sldId id="542" r:id="rId11"/>
    <p:sldId id="261" r:id="rId12"/>
    <p:sldId id="285" r:id="rId13"/>
    <p:sldId id="287" r:id="rId14"/>
    <p:sldId id="272" r:id="rId15"/>
    <p:sldId id="269" r:id="rId16"/>
    <p:sldId id="277" r:id="rId17"/>
    <p:sldId id="278" r:id="rId18"/>
    <p:sldId id="279" r:id="rId19"/>
    <p:sldId id="283" r:id="rId20"/>
    <p:sldId id="543" r:id="rId21"/>
    <p:sldId id="271" r:id="rId22"/>
    <p:sldId id="541" r:id="rId2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Thomas" initials="WT" lastIdx="1" clrIdx="0">
    <p:extLst>
      <p:ext uri="{19B8F6BF-5375-455C-9EA6-DF929625EA0E}">
        <p15:presenceInfo xmlns:p15="http://schemas.microsoft.com/office/powerpoint/2012/main" userId="S::wendy.thomas@wlga.gov.uk::106d338f-cb59-408a-94a5-2e7e42e263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1F29"/>
    <a:srgbClr val="70A43E"/>
    <a:srgbClr val="D5963C"/>
    <a:srgbClr val="DAD821"/>
    <a:srgbClr val="1A62A2"/>
    <a:srgbClr val="00CC66"/>
    <a:srgbClr val="336600"/>
    <a:srgbClr val="33CC33"/>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E5F583-BD18-4266-8F0D-3BEE0E2B13B4}" v="5" dt="2020-09-25T15:23:14.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486" autoAdjust="0"/>
  </p:normalViewPr>
  <p:slideViewPr>
    <p:cSldViewPr>
      <p:cViewPr varScale="1">
        <p:scale>
          <a:sx n="80" d="100"/>
          <a:sy n="80" d="100"/>
        </p:scale>
        <p:origin x="696" y="52"/>
      </p:cViewPr>
      <p:guideLst>
        <p:guide orient="horz" pos="2160"/>
        <p:guide pos="2880"/>
      </p:guideLst>
    </p:cSldViewPr>
  </p:slideViewPr>
  <p:notesTextViewPr>
    <p:cViewPr>
      <p:scale>
        <a:sx n="1" d="1"/>
        <a:sy n="1" d="1"/>
      </p:scale>
      <p:origin x="0" y="0"/>
    </p:cViewPr>
  </p:notesTextViewPr>
  <p:notesViewPr>
    <p:cSldViewPr>
      <p:cViewPr varScale="1">
        <p:scale>
          <a:sx n="75" d="100"/>
          <a:sy n="75" d="100"/>
        </p:scale>
        <p:origin x="219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userId="2e09a066-2f63-4b4c-99ad-7e038345d260" providerId="ADAL" clId="{D1E5F583-BD18-4266-8F0D-3BEE0E2B13B4}"/>
    <pc:docChg chg="undo custSel modSld">
      <pc:chgData name="Tracy" userId="2e09a066-2f63-4b4c-99ad-7e038345d260" providerId="ADAL" clId="{D1E5F583-BD18-4266-8F0D-3BEE0E2B13B4}" dt="2020-09-25T15:24:09.044" v="187" actId="20577"/>
      <pc:docMkLst>
        <pc:docMk/>
      </pc:docMkLst>
      <pc:sldChg chg="modSp mod">
        <pc:chgData name="Tracy" userId="2e09a066-2f63-4b4c-99ad-7e038345d260" providerId="ADAL" clId="{D1E5F583-BD18-4266-8F0D-3BEE0E2B13B4}" dt="2020-09-25T15:21:21.946" v="92" actId="207"/>
        <pc:sldMkLst>
          <pc:docMk/>
          <pc:sldMk cId="1711063484" sldId="269"/>
        </pc:sldMkLst>
        <pc:graphicFrameChg chg="modGraphic">
          <ac:chgData name="Tracy" userId="2e09a066-2f63-4b4c-99ad-7e038345d260" providerId="ADAL" clId="{D1E5F583-BD18-4266-8F0D-3BEE0E2B13B4}" dt="2020-09-25T15:21:21.946" v="92" actId="207"/>
          <ac:graphicFrameMkLst>
            <pc:docMk/>
            <pc:sldMk cId="1711063484" sldId="269"/>
            <ac:graphicFrameMk id="4" creationId="{00000000-0000-0000-0000-000000000000}"/>
          </ac:graphicFrameMkLst>
        </pc:graphicFrameChg>
      </pc:sldChg>
      <pc:sldChg chg="modSp mod">
        <pc:chgData name="Tracy" userId="2e09a066-2f63-4b4c-99ad-7e038345d260" providerId="ADAL" clId="{D1E5F583-BD18-4266-8F0D-3BEE0E2B13B4}" dt="2020-09-25T15:22:59.864" v="146" actId="20577"/>
        <pc:sldMkLst>
          <pc:docMk/>
          <pc:sldMk cId="413395702" sldId="271"/>
        </pc:sldMkLst>
        <pc:spChg chg="mod">
          <ac:chgData name="Tracy" userId="2e09a066-2f63-4b4c-99ad-7e038345d260" providerId="ADAL" clId="{D1E5F583-BD18-4266-8F0D-3BEE0E2B13B4}" dt="2020-09-25T15:22:59.864" v="146" actId="20577"/>
          <ac:spMkLst>
            <pc:docMk/>
            <pc:sldMk cId="413395702" sldId="271"/>
            <ac:spMk id="3" creationId="{00000000-0000-0000-0000-000000000000}"/>
          </ac:spMkLst>
        </pc:spChg>
      </pc:sldChg>
      <pc:sldChg chg="modSp mod">
        <pc:chgData name="Tracy" userId="2e09a066-2f63-4b4c-99ad-7e038345d260" providerId="ADAL" clId="{D1E5F583-BD18-4266-8F0D-3BEE0E2B13B4}" dt="2020-09-25T15:16:19.935" v="91" actId="207"/>
        <pc:sldMkLst>
          <pc:docMk/>
          <pc:sldMk cId="465279294" sldId="272"/>
        </pc:sldMkLst>
        <pc:graphicFrameChg chg="modGraphic">
          <ac:chgData name="Tracy" userId="2e09a066-2f63-4b4c-99ad-7e038345d260" providerId="ADAL" clId="{D1E5F583-BD18-4266-8F0D-3BEE0E2B13B4}" dt="2020-09-25T15:16:19.935" v="91" actId="207"/>
          <ac:graphicFrameMkLst>
            <pc:docMk/>
            <pc:sldMk cId="465279294" sldId="272"/>
            <ac:graphicFrameMk id="7" creationId="{00000000-0000-0000-0000-000000000000}"/>
          </ac:graphicFrameMkLst>
        </pc:graphicFrameChg>
      </pc:sldChg>
      <pc:sldChg chg="modSp mod">
        <pc:chgData name="Tracy" userId="2e09a066-2f63-4b4c-99ad-7e038345d260" providerId="ADAL" clId="{D1E5F583-BD18-4266-8F0D-3BEE0E2B13B4}" dt="2020-09-25T15:21:32.131" v="93" actId="207"/>
        <pc:sldMkLst>
          <pc:docMk/>
          <pc:sldMk cId="4235424418" sldId="277"/>
        </pc:sldMkLst>
        <pc:graphicFrameChg chg="modGraphic">
          <ac:chgData name="Tracy" userId="2e09a066-2f63-4b4c-99ad-7e038345d260" providerId="ADAL" clId="{D1E5F583-BD18-4266-8F0D-3BEE0E2B13B4}" dt="2020-09-25T15:21:32.131" v="93" actId="207"/>
          <ac:graphicFrameMkLst>
            <pc:docMk/>
            <pc:sldMk cId="4235424418" sldId="277"/>
            <ac:graphicFrameMk id="7" creationId="{00000000-0000-0000-0000-000000000000}"/>
          </ac:graphicFrameMkLst>
        </pc:graphicFrameChg>
      </pc:sldChg>
      <pc:sldChg chg="modSp mod">
        <pc:chgData name="Tracy" userId="2e09a066-2f63-4b4c-99ad-7e038345d260" providerId="ADAL" clId="{D1E5F583-BD18-4266-8F0D-3BEE0E2B13B4}" dt="2020-09-25T15:21:38.709" v="94" actId="207"/>
        <pc:sldMkLst>
          <pc:docMk/>
          <pc:sldMk cId="2869649479" sldId="278"/>
        </pc:sldMkLst>
        <pc:graphicFrameChg chg="modGraphic">
          <ac:chgData name="Tracy" userId="2e09a066-2f63-4b4c-99ad-7e038345d260" providerId="ADAL" clId="{D1E5F583-BD18-4266-8F0D-3BEE0E2B13B4}" dt="2020-09-25T15:21:38.709" v="94" actId="207"/>
          <ac:graphicFrameMkLst>
            <pc:docMk/>
            <pc:sldMk cId="2869649479" sldId="278"/>
            <ac:graphicFrameMk id="7" creationId="{00000000-0000-0000-0000-000000000000}"/>
          </ac:graphicFrameMkLst>
        </pc:graphicFrameChg>
      </pc:sldChg>
      <pc:sldChg chg="modSp mod">
        <pc:chgData name="Tracy" userId="2e09a066-2f63-4b4c-99ad-7e038345d260" providerId="ADAL" clId="{D1E5F583-BD18-4266-8F0D-3BEE0E2B13B4}" dt="2020-09-25T15:21:45.211" v="95" actId="207"/>
        <pc:sldMkLst>
          <pc:docMk/>
          <pc:sldMk cId="1039602717" sldId="279"/>
        </pc:sldMkLst>
        <pc:graphicFrameChg chg="modGraphic">
          <ac:chgData name="Tracy" userId="2e09a066-2f63-4b4c-99ad-7e038345d260" providerId="ADAL" clId="{D1E5F583-BD18-4266-8F0D-3BEE0E2B13B4}" dt="2020-09-25T15:21:45.211" v="95" actId="207"/>
          <ac:graphicFrameMkLst>
            <pc:docMk/>
            <pc:sldMk cId="1039602717" sldId="279"/>
            <ac:graphicFrameMk id="7" creationId="{00000000-0000-0000-0000-000000000000}"/>
          </ac:graphicFrameMkLst>
        </pc:graphicFrameChg>
      </pc:sldChg>
      <pc:sldChg chg="modSp mod">
        <pc:chgData name="Tracy" userId="2e09a066-2f63-4b4c-99ad-7e038345d260" providerId="ADAL" clId="{D1E5F583-BD18-4266-8F0D-3BEE0E2B13B4}" dt="2020-09-25T15:22:02.353" v="99" actId="207"/>
        <pc:sldMkLst>
          <pc:docMk/>
          <pc:sldMk cId="3888482046" sldId="283"/>
        </pc:sldMkLst>
        <pc:graphicFrameChg chg="mod modGraphic">
          <ac:chgData name="Tracy" userId="2e09a066-2f63-4b4c-99ad-7e038345d260" providerId="ADAL" clId="{D1E5F583-BD18-4266-8F0D-3BEE0E2B13B4}" dt="2020-09-25T15:22:02.353" v="99" actId="207"/>
          <ac:graphicFrameMkLst>
            <pc:docMk/>
            <pc:sldMk cId="3888482046" sldId="283"/>
            <ac:graphicFrameMk id="7" creationId="{00000000-0000-0000-0000-000000000000}"/>
          </ac:graphicFrameMkLst>
        </pc:graphicFrameChg>
      </pc:sldChg>
      <pc:sldChg chg="modSp mod">
        <pc:chgData name="Tracy" userId="2e09a066-2f63-4b4c-99ad-7e038345d260" providerId="ADAL" clId="{D1E5F583-BD18-4266-8F0D-3BEE0E2B13B4}" dt="2020-09-25T15:15:30.485" v="85" actId="108"/>
        <pc:sldMkLst>
          <pc:docMk/>
          <pc:sldMk cId="1701744653" sldId="285"/>
        </pc:sldMkLst>
        <pc:spChg chg="mod">
          <ac:chgData name="Tracy" userId="2e09a066-2f63-4b4c-99ad-7e038345d260" providerId="ADAL" clId="{D1E5F583-BD18-4266-8F0D-3BEE0E2B13B4}" dt="2020-09-25T15:15:30.485" v="85" actId="108"/>
          <ac:spMkLst>
            <pc:docMk/>
            <pc:sldMk cId="1701744653" sldId="285"/>
            <ac:spMk id="2" creationId="{00000000-0000-0000-0000-000000000000}"/>
          </ac:spMkLst>
        </pc:spChg>
      </pc:sldChg>
      <pc:sldChg chg="modSp mod">
        <pc:chgData name="Tracy" userId="2e09a066-2f63-4b4c-99ad-7e038345d260" providerId="ADAL" clId="{D1E5F583-BD18-4266-8F0D-3BEE0E2B13B4}" dt="2020-09-25T15:15:50.264" v="89" actId="207"/>
        <pc:sldMkLst>
          <pc:docMk/>
          <pc:sldMk cId="1597705461" sldId="287"/>
        </pc:sldMkLst>
        <pc:graphicFrameChg chg="modGraphic">
          <ac:chgData name="Tracy" userId="2e09a066-2f63-4b4c-99ad-7e038345d260" providerId="ADAL" clId="{D1E5F583-BD18-4266-8F0D-3BEE0E2B13B4}" dt="2020-09-25T15:15:50.264" v="89" actId="207"/>
          <ac:graphicFrameMkLst>
            <pc:docMk/>
            <pc:sldMk cId="1597705461" sldId="287"/>
            <ac:graphicFrameMk id="4" creationId="{00000000-0000-0000-0000-000000000000}"/>
          </ac:graphicFrameMkLst>
        </pc:graphicFrameChg>
      </pc:sldChg>
      <pc:sldChg chg="modSp mod">
        <pc:chgData name="Tracy" userId="2e09a066-2f63-4b4c-99ad-7e038345d260" providerId="ADAL" clId="{D1E5F583-BD18-4266-8F0D-3BEE0E2B13B4}" dt="2020-09-25T15:03:42.108" v="24" actId="20577"/>
        <pc:sldMkLst>
          <pc:docMk/>
          <pc:sldMk cId="3056352921" sldId="308"/>
        </pc:sldMkLst>
        <pc:spChg chg="mod">
          <ac:chgData name="Tracy" userId="2e09a066-2f63-4b4c-99ad-7e038345d260" providerId="ADAL" clId="{D1E5F583-BD18-4266-8F0D-3BEE0E2B13B4}" dt="2020-09-25T15:03:42.108" v="24" actId="20577"/>
          <ac:spMkLst>
            <pc:docMk/>
            <pc:sldMk cId="3056352921" sldId="308"/>
            <ac:spMk id="3" creationId="{00000000-0000-0000-0000-000000000000}"/>
          </ac:spMkLst>
        </pc:spChg>
      </pc:sldChg>
      <pc:sldChg chg="addSp delSp modSp mod">
        <pc:chgData name="Tracy" userId="2e09a066-2f63-4b4c-99ad-7e038345d260" providerId="ADAL" clId="{D1E5F583-BD18-4266-8F0D-3BEE0E2B13B4}" dt="2020-09-25T15:24:09.044" v="187" actId="20577"/>
        <pc:sldMkLst>
          <pc:docMk/>
          <pc:sldMk cId="4156022691" sldId="541"/>
        </pc:sldMkLst>
        <pc:spChg chg="mod">
          <ac:chgData name="Tracy" userId="2e09a066-2f63-4b4c-99ad-7e038345d260" providerId="ADAL" clId="{D1E5F583-BD18-4266-8F0D-3BEE0E2B13B4}" dt="2020-09-25T15:23:36.285" v="151" actId="1076"/>
          <ac:spMkLst>
            <pc:docMk/>
            <pc:sldMk cId="4156022691" sldId="541"/>
            <ac:spMk id="2" creationId="{00000000-0000-0000-0000-000000000000}"/>
          </ac:spMkLst>
        </pc:spChg>
        <pc:spChg chg="mod">
          <ac:chgData name="Tracy" userId="2e09a066-2f63-4b4c-99ad-7e038345d260" providerId="ADAL" clId="{D1E5F583-BD18-4266-8F0D-3BEE0E2B13B4}" dt="2020-09-25T15:23:19.259" v="148" actId="14100"/>
          <ac:spMkLst>
            <pc:docMk/>
            <pc:sldMk cId="4156022691" sldId="541"/>
            <ac:spMk id="5" creationId="{32D89034-A617-4E13-A9E5-FFE41E722048}"/>
          </ac:spMkLst>
        </pc:spChg>
        <pc:spChg chg="mod">
          <ac:chgData name="Tracy" userId="2e09a066-2f63-4b4c-99ad-7e038345d260" providerId="ADAL" clId="{D1E5F583-BD18-4266-8F0D-3BEE0E2B13B4}" dt="2020-09-25T15:23:59.664" v="176" actId="20577"/>
          <ac:spMkLst>
            <pc:docMk/>
            <pc:sldMk cId="4156022691" sldId="541"/>
            <ac:spMk id="10" creationId="{00000000-0000-0000-0000-000000000000}"/>
          </ac:spMkLst>
        </pc:spChg>
        <pc:spChg chg="mod">
          <ac:chgData name="Tracy" userId="2e09a066-2f63-4b4c-99ad-7e038345d260" providerId="ADAL" clId="{D1E5F583-BD18-4266-8F0D-3BEE0E2B13B4}" dt="2020-09-25T15:23:55.604" v="171" actId="14100"/>
          <ac:spMkLst>
            <pc:docMk/>
            <pc:sldMk cId="4156022691" sldId="541"/>
            <ac:spMk id="12" creationId="{00000000-0000-0000-0000-000000000000}"/>
          </ac:spMkLst>
        </pc:spChg>
        <pc:spChg chg="mod">
          <ac:chgData name="Tracy" userId="2e09a066-2f63-4b4c-99ad-7e038345d260" providerId="ADAL" clId="{D1E5F583-BD18-4266-8F0D-3BEE0E2B13B4}" dt="2020-09-25T15:24:09.044" v="187" actId="20577"/>
          <ac:spMkLst>
            <pc:docMk/>
            <pc:sldMk cId="4156022691" sldId="541"/>
            <ac:spMk id="13" creationId="{00000000-0000-0000-0000-000000000000}"/>
          </ac:spMkLst>
        </pc:spChg>
        <pc:spChg chg="mod">
          <ac:chgData name="Tracy" userId="2e09a066-2f63-4b4c-99ad-7e038345d260" providerId="ADAL" clId="{D1E5F583-BD18-4266-8F0D-3BEE0E2B13B4}" dt="2020-09-25T15:23:32.114" v="150" actId="122"/>
          <ac:spMkLst>
            <pc:docMk/>
            <pc:sldMk cId="4156022691" sldId="541"/>
            <ac:spMk id="14" creationId="{4614537C-EDF9-4123-A9DD-61D116B26880}"/>
          </ac:spMkLst>
        </pc:spChg>
        <pc:picChg chg="del">
          <ac:chgData name="Tracy" userId="2e09a066-2f63-4b4c-99ad-7e038345d260" providerId="ADAL" clId="{D1E5F583-BD18-4266-8F0D-3BEE0E2B13B4}" dt="2020-09-25T15:23:42.914" v="153" actId="478"/>
          <ac:picMkLst>
            <pc:docMk/>
            <pc:sldMk cId="4156022691" sldId="541"/>
            <ac:picMk id="4" creationId="{00000000-0000-0000-0000-000000000000}"/>
          </ac:picMkLst>
        </pc:picChg>
        <pc:picChg chg="add mod">
          <ac:chgData name="Tracy" userId="2e09a066-2f63-4b4c-99ad-7e038345d260" providerId="ADAL" clId="{D1E5F583-BD18-4266-8F0D-3BEE0E2B13B4}" dt="2020-09-25T15:23:45.815" v="154" actId="1076"/>
          <ac:picMkLst>
            <pc:docMk/>
            <pc:sldMk cId="4156022691" sldId="541"/>
            <ac:picMk id="8" creationId="{BDAC6812-FBA0-406B-88C3-71D9B3233A87}"/>
          </ac:picMkLst>
        </pc:picChg>
      </pc:sldChg>
      <pc:sldChg chg="modSp mod">
        <pc:chgData name="Tracy" userId="2e09a066-2f63-4b4c-99ad-7e038345d260" providerId="ADAL" clId="{D1E5F583-BD18-4266-8F0D-3BEE0E2B13B4}" dt="2020-09-25T15:11:03.065" v="46" actId="2711"/>
        <pc:sldMkLst>
          <pc:docMk/>
          <pc:sldMk cId="562908373" sldId="542"/>
        </pc:sldMkLst>
        <pc:spChg chg="mod">
          <ac:chgData name="Tracy" userId="2e09a066-2f63-4b4c-99ad-7e038345d260" providerId="ADAL" clId="{D1E5F583-BD18-4266-8F0D-3BEE0E2B13B4}" dt="2020-09-25T15:11:03.065" v="46" actId="2711"/>
          <ac:spMkLst>
            <pc:docMk/>
            <pc:sldMk cId="562908373" sldId="542"/>
            <ac:spMk id="4" creationId="{00000000-0000-0000-0000-000000000000}"/>
          </ac:spMkLst>
        </pc:spChg>
        <pc:spChg chg="mod">
          <ac:chgData name="Tracy" userId="2e09a066-2f63-4b4c-99ad-7e038345d260" providerId="ADAL" clId="{D1E5F583-BD18-4266-8F0D-3BEE0E2B13B4}" dt="2020-09-25T15:09:48.264" v="31" actId="108"/>
          <ac:spMkLst>
            <pc:docMk/>
            <pc:sldMk cId="562908373" sldId="542"/>
            <ac:spMk id="5" creationId="{00000000-0000-0000-0000-000000000000}"/>
          </ac:spMkLst>
        </pc:spChg>
        <pc:spChg chg="mod">
          <ac:chgData name="Tracy" userId="2e09a066-2f63-4b4c-99ad-7e038345d260" providerId="ADAL" clId="{D1E5F583-BD18-4266-8F0D-3BEE0E2B13B4}" dt="2020-09-25T15:09:37.705" v="29" actId="108"/>
          <ac:spMkLst>
            <pc:docMk/>
            <pc:sldMk cId="562908373" sldId="542"/>
            <ac:spMk id="7" creationId="{00000000-0000-0000-0000-000000000000}"/>
          </ac:spMkLst>
        </pc:spChg>
      </pc:sldChg>
      <pc:sldChg chg="modSp mod">
        <pc:chgData name="Tracy" userId="2e09a066-2f63-4b4c-99ad-7e038345d260" providerId="ADAL" clId="{D1E5F583-BD18-4266-8F0D-3BEE0E2B13B4}" dt="2020-09-25T15:22:07.703" v="100" actId="13926"/>
        <pc:sldMkLst>
          <pc:docMk/>
          <pc:sldMk cId="1034625514" sldId="543"/>
        </pc:sldMkLst>
        <pc:graphicFrameChg chg="modGraphic">
          <ac:chgData name="Tracy" userId="2e09a066-2f63-4b4c-99ad-7e038345d260" providerId="ADAL" clId="{D1E5F583-BD18-4266-8F0D-3BEE0E2B13B4}" dt="2020-09-25T15:22:07.703" v="100" actId="13926"/>
          <ac:graphicFrameMkLst>
            <pc:docMk/>
            <pc:sldMk cId="1034625514" sldId="543"/>
            <ac:graphicFrameMk id="7"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CFCADF-E93A-4CAE-BF88-16A9CD702220}"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E299CF95-A2BC-40A1-A52E-4ED552701560}">
      <dgm:prSet phldrT="[Text]"/>
      <dgm:spPr/>
      <dgm:t>
        <a:bodyPr/>
        <a:lstStyle/>
        <a:p>
          <a:r>
            <a:rPr lang="en-GB" dirty="0"/>
            <a:t>Preference for Routines/Predictability </a:t>
          </a:r>
        </a:p>
      </dgm:t>
    </dgm:pt>
    <dgm:pt modelId="{02B9D27B-1300-4D29-892F-6ECDF15B09F2}" type="parTrans" cxnId="{1C8C8CB1-FE0A-4D1B-A98F-1D2107349A0F}">
      <dgm:prSet/>
      <dgm:spPr/>
      <dgm:t>
        <a:bodyPr/>
        <a:lstStyle/>
        <a:p>
          <a:endParaRPr lang="en-GB"/>
        </a:p>
      </dgm:t>
    </dgm:pt>
    <dgm:pt modelId="{D939AF9D-2175-4F94-986B-08E5293FF903}" type="sibTrans" cxnId="{1C8C8CB1-FE0A-4D1B-A98F-1D2107349A0F}">
      <dgm:prSet/>
      <dgm:spPr/>
      <dgm:t>
        <a:bodyPr/>
        <a:lstStyle/>
        <a:p>
          <a:endParaRPr lang="en-GB"/>
        </a:p>
      </dgm:t>
    </dgm:pt>
    <dgm:pt modelId="{D2EF8321-261A-4937-9DDA-B25912BCC9BA}">
      <dgm:prSet phldrT="[Text]"/>
      <dgm:spPr/>
      <dgm:t>
        <a:bodyPr/>
        <a:lstStyle/>
        <a:p>
          <a:r>
            <a:rPr lang="en-GB" dirty="0"/>
            <a:t>Sensory Issues</a:t>
          </a:r>
        </a:p>
      </dgm:t>
    </dgm:pt>
    <dgm:pt modelId="{904BE53B-D6B4-4CD3-AE05-7CADF9F6355A}" type="parTrans" cxnId="{B1A2630B-BC9D-4B3B-B0EA-756EDF2EB8ED}">
      <dgm:prSet/>
      <dgm:spPr/>
      <dgm:t>
        <a:bodyPr/>
        <a:lstStyle/>
        <a:p>
          <a:endParaRPr lang="en-GB"/>
        </a:p>
      </dgm:t>
    </dgm:pt>
    <dgm:pt modelId="{F3F1A9FB-A39B-445D-A736-9185D0614793}" type="sibTrans" cxnId="{B1A2630B-BC9D-4B3B-B0EA-756EDF2EB8ED}">
      <dgm:prSet/>
      <dgm:spPr/>
      <dgm:t>
        <a:bodyPr/>
        <a:lstStyle/>
        <a:p>
          <a:endParaRPr lang="en-GB"/>
        </a:p>
      </dgm:t>
    </dgm:pt>
    <dgm:pt modelId="{7C4D7D3A-0719-47A4-9DFA-D2A90051CA9C}">
      <dgm:prSet phldrT="[Text]"/>
      <dgm:spPr/>
      <dgm:t>
        <a:bodyPr/>
        <a:lstStyle/>
        <a:p>
          <a:r>
            <a:rPr lang="en-GB" dirty="0"/>
            <a:t>Special Interests</a:t>
          </a:r>
        </a:p>
      </dgm:t>
    </dgm:pt>
    <dgm:pt modelId="{B68F2338-5052-438B-A538-D43C198AD12D}" type="parTrans" cxnId="{80EE2525-C28C-4D2D-AB61-80F5DEA9CEE9}">
      <dgm:prSet/>
      <dgm:spPr/>
      <dgm:t>
        <a:bodyPr/>
        <a:lstStyle/>
        <a:p>
          <a:endParaRPr lang="en-GB"/>
        </a:p>
      </dgm:t>
    </dgm:pt>
    <dgm:pt modelId="{B04542FA-4A7B-412D-B581-4BB7A06FD5C7}" type="sibTrans" cxnId="{80EE2525-C28C-4D2D-AB61-80F5DEA9CEE9}">
      <dgm:prSet/>
      <dgm:spPr/>
      <dgm:t>
        <a:bodyPr/>
        <a:lstStyle/>
        <a:p>
          <a:endParaRPr lang="en-GB"/>
        </a:p>
      </dgm:t>
    </dgm:pt>
    <dgm:pt modelId="{5B418AC7-A254-44E7-A96A-8EEEA24E0005}">
      <dgm:prSet phldrT="[Text]"/>
      <dgm:spPr/>
      <dgm:t>
        <a:bodyPr/>
        <a:lstStyle/>
        <a:p>
          <a:pPr algn="l"/>
          <a:r>
            <a:rPr lang="en-GB" dirty="0"/>
            <a:t>Other Conditions in addition to Autism                        (e.g. ADHD or anxiety) </a:t>
          </a:r>
        </a:p>
      </dgm:t>
    </dgm:pt>
    <dgm:pt modelId="{F5ADA400-997F-4ED1-85EF-DA56D7E0CC4A}" type="parTrans" cxnId="{7F1319F9-8DE0-4E4D-AEB6-A9C8FD9214D3}">
      <dgm:prSet/>
      <dgm:spPr/>
      <dgm:t>
        <a:bodyPr/>
        <a:lstStyle/>
        <a:p>
          <a:endParaRPr lang="en-GB"/>
        </a:p>
      </dgm:t>
    </dgm:pt>
    <dgm:pt modelId="{052EBDE2-F9F0-4252-A78B-F4AEA9B5BB63}" type="sibTrans" cxnId="{7F1319F9-8DE0-4E4D-AEB6-A9C8FD9214D3}">
      <dgm:prSet/>
      <dgm:spPr/>
      <dgm:t>
        <a:bodyPr/>
        <a:lstStyle/>
        <a:p>
          <a:endParaRPr lang="en-GB"/>
        </a:p>
      </dgm:t>
    </dgm:pt>
    <dgm:pt modelId="{9E1B685E-4CB7-4D6D-9BF3-9C386570228F}">
      <dgm:prSet phldrT="[Text]"/>
      <dgm:spPr/>
      <dgm:t>
        <a:bodyPr/>
        <a:lstStyle/>
        <a:p>
          <a:r>
            <a:rPr lang="en-GB" dirty="0"/>
            <a:t>Repetitive Behaviours</a:t>
          </a:r>
        </a:p>
      </dgm:t>
    </dgm:pt>
    <dgm:pt modelId="{E1153984-4F3E-42F1-8D70-52FD28EF957C}" type="parTrans" cxnId="{7FDF9A93-C243-4AE5-A8C5-82F0EDC38819}">
      <dgm:prSet/>
      <dgm:spPr/>
      <dgm:t>
        <a:bodyPr/>
        <a:lstStyle/>
        <a:p>
          <a:endParaRPr lang="en-GB"/>
        </a:p>
      </dgm:t>
    </dgm:pt>
    <dgm:pt modelId="{E27FE573-60DC-4926-ADB5-16B69AC13182}" type="sibTrans" cxnId="{7FDF9A93-C243-4AE5-A8C5-82F0EDC38819}">
      <dgm:prSet/>
      <dgm:spPr/>
      <dgm:t>
        <a:bodyPr/>
        <a:lstStyle/>
        <a:p>
          <a:endParaRPr lang="en-GB"/>
        </a:p>
      </dgm:t>
    </dgm:pt>
    <dgm:pt modelId="{32092880-014D-4567-A736-4A5B7CB6AC66}" type="pres">
      <dgm:prSet presAssocID="{C1CFCADF-E93A-4CAE-BF88-16A9CD702220}" presName="Name0" presStyleCnt="0">
        <dgm:presLayoutVars>
          <dgm:chMax val="7"/>
          <dgm:chPref val="7"/>
          <dgm:dir/>
        </dgm:presLayoutVars>
      </dgm:prSet>
      <dgm:spPr/>
    </dgm:pt>
    <dgm:pt modelId="{10BAF098-A71F-4D4B-AB52-629D1FEBA41B}" type="pres">
      <dgm:prSet presAssocID="{C1CFCADF-E93A-4CAE-BF88-16A9CD702220}" presName="Name1" presStyleCnt="0"/>
      <dgm:spPr/>
    </dgm:pt>
    <dgm:pt modelId="{161B8583-18F2-4888-B959-6479D84FCD6A}" type="pres">
      <dgm:prSet presAssocID="{C1CFCADF-E93A-4CAE-BF88-16A9CD702220}" presName="cycle" presStyleCnt="0"/>
      <dgm:spPr/>
    </dgm:pt>
    <dgm:pt modelId="{6B960770-0736-4FAE-AC7F-1C9D894ACD39}" type="pres">
      <dgm:prSet presAssocID="{C1CFCADF-E93A-4CAE-BF88-16A9CD702220}" presName="srcNode" presStyleLbl="node1" presStyleIdx="0" presStyleCnt="5"/>
      <dgm:spPr/>
    </dgm:pt>
    <dgm:pt modelId="{374AF7CF-D71B-450C-A05C-E3FD0722A56F}" type="pres">
      <dgm:prSet presAssocID="{C1CFCADF-E93A-4CAE-BF88-16A9CD702220}" presName="conn" presStyleLbl="parChTrans1D2" presStyleIdx="0" presStyleCnt="1"/>
      <dgm:spPr/>
    </dgm:pt>
    <dgm:pt modelId="{657B6395-3F40-4DA2-A5C3-58D6020F4B23}" type="pres">
      <dgm:prSet presAssocID="{C1CFCADF-E93A-4CAE-BF88-16A9CD702220}" presName="extraNode" presStyleLbl="node1" presStyleIdx="0" presStyleCnt="5"/>
      <dgm:spPr/>
    </dgm:pt>
    <dgm:pt modelId="{9853BBF2-B6F1-4EDC-B149-ABC6E456CDF5}" type="pres">
      <dgm:prSet presAssocID="{C1CFCADF-E93A-4CAE-BF88-16A9CD702220}" presName="dstNode" presStyleLbl="node1" presStyleIdx="0" presStyleCnt="5"/>
      <dgm:spPr/>
    </dgm:pt>
    <dgm:pt modelId="{D8EDFD0C-DDCD-4B31-A50F-8F7439D96C14}" type="pres">
      <dgm:prSet presAssocID="{E299CF95-A2BC-40A1-A52E-4ED552701560}" presName="text_1" presStyleLbl="node1" presStyleIdx="0" presStyleCnt="5">
        <dgm:presLayoutVars>
          <dgm:bulletEnabled val="1"/>
        </dgm:presLayoutVars>
      </dgm:prSet>
      <dgm:spPr/>
    </dgm:pt>
    <dgm:pt modelId="{29F4E0BC-F767-4060-9B49-164705BC8E84}" type="pres">
      <dgm:prSet presAssocID="{E299CF95-A2BC-40A1-A52E-4ED552701560}" presName="accent_1" presStyleCnt="0"/>
      <dgm:spPr/>
    </dgm:pt>
    <dgm:pt modelId="{02EA8F86-52C7-4573-812C-C712E60FB0E4}" type="pres">
      <dgm:prSet presAssocID="{E299CF95-A2BC-40A1-A52E-4ED552701560}" presName="accentRepeatNode" presStyleLbl="solidFgAcc1" presStyleIdx="0" presStyleCnt="5"/>
      <dgm:spPr/>
    </dgm:pt>
    <dgm:pt modelId="{44224ED4-D7AC-496A-AA1A-A8126A7684C1}" type="pres">
      <dgm:prSet presAssocID="{D2EF8321-261A-4937-9DDA-B25912BCC9BA}" presName="text_2" presStyleLbl="node1" presStyleIdx="1" presStyleCnt="5">
        <dgm:presLayoutVars>
          <dgm:bulletEnabled val="1"/>
        </dgm:presLayoutVars>
      </dgm:prSet>
      <dgm:spPr/>
    </dgm:pt>
    <dgm:pt modelId="{2D993E3B-10A8-4B60-A1A2-CA75547CCC82}" type="pres">
      <dgm:prSet presAssocID="{D2EF8321-261A-4937-9DDA-B25912BCC9BA}" presName="accent_2" presStyleCnt="0"/>
      <dgm:spPr/>
    </dgm:pt>
    <dgm:pt modelId="{C891AA19-736C-4EC6-BF4F-50BBACDAC395}" type="pres">
      <dgm:prSet presAssocID="{D2EF8321-261A-4937-9DDA-B25912BCC9BA}" presName="accentRepeatNode" presStyleLbl="solidFgAcc1" presStyleIdx="1" presStyleCnt="5"/>
      <dgm:spPr/>
    </dgm:pt>
    <dgm:pt modelId="{CE7D1B19-D7B1-477C-B7F5-94D92FFD7599}" type="pres">
      <dgm:prSet presAssocID="{7C4D7D3A-0719-47A4-9DFA-D2A90051CA9C}" presName="text_3" presStyleLbl="node1" presStyleIdx="2" presStyleCnt="5">
        <dgm:presLayoutVars>
          <dgm:bulletEnabled val="1"/>
        </dgm:presLayoutVars>
      </dgm:prSet>
      <dgm:spPr/>
    </dgm:pt>
    <dgm:pt modelId="{3C7DE94B-F48C-4A7E-A755-1C7690EE1AB8}" type="pres">
      <dgm:prSet presAssocID="{7C4D7D3A-0719-47A4-9DFA-D2A90051CA9C}" presName="accent_3" presStyleCnt="0"/>
      <dgm:spPr/>
    </dgm:pt>
    <dgm:pt modelId="{C3A1C226-F6CE-435C-8773-6C073FF4910F}" type="pres">
      <dgm:prSet presAssocID="{7C4D7D3A-0719-47A4-9DFA-D2A90051CA9C}" presName="accentRepeatNode" presStyleLbl="solidFgAcc1" presStyleIdx="2" presStyleCnt="5"/>
      <dgm:spPr/>
    </dgm:pt>
    <dgm:pt modelId="{A19A76A9-153E-4E57-AD46-C8D1107958DF}" type="pres">
      <dgm:prSet presAssocID="{9E1B685E-4CB7-4D6D-9BF3-9C386570228F}" presName="text_4" presStyleLbl="node1" presStyleIdx="3" presStyleCnt="5">
        <dgm:presLayoutVars>
          <dgm:bulletEnabled val="1"/>
        </dgm:presLayoutVars>
      </dgm:prSet>
      <dgm:spPr/>
    </dgm:pt>
    <dgm:pt modelId="{E3FFC9CE-BBE4-4771-B4F9-6917C060059E}" type="pres">
      <dgm:prSet presAssocID="{9E1B685E-4CB7-4D6D-9BF3-9C386570228F}" presName="accent_4" presStyleCnt="0"/>
      <dgm:spPr/>
    </dgm:pt>
    <dgm:pt modelId="{461AF270-6285-4D38-9676-E6ECBF0D2D61}" type="pres">
      <dgm:prSet presAssocID="{9E1B685E-4CB7-4D6D-9BF3-9C386570228F}" presName="accentRepeatNode" presStyleLbl="solidFgAcc1" presStyleIdx="3" presStyleCnt="5"/>
      <dgm:spPr/>
    </dgm:pt>
    <dgm:pt modelId="{559144BE-D66C-40F6-845E-C65AFD87C101}" type="pres">
      <dgm:prSet presAssocID="{5B418AC7-A254-44E7-A96A-8EEEA24E0005}" presName="text_5" presStyleLbl="node1" presStyleIdx="4" presStyleCnt="5">
        <dgm:presLayoutVars>
          <dgm:bulletEnabled val="1"/>
        </dgm:presLayoutVars>
      </dgm:prSet>
      <dgm:spPr/>
    </dgm:pt>
    <dgm:pt modelId="{E4772C7B-44D9-444E-8577-DD2ABE165211}" type="pres">
      <dgm:prSet presAssocID="{5B418AC7-A254-44E7-A96A-8EEEA24E0005}" presName="accent_5" presStyleCnt="0"/>
      <dgm:spPr/>
    </dgm:pt>
    <dgm:pt modelId="{0FCBA3E8-4EFB-4985-878B-96AB9EDC93AE}" type="pres">
      <dgm:prSet presAssocID="{5B418AC7-A254-44E7-A96A-8EEEA24E0005}" presName="accentRepeatNode" presStyleLbl="solidFgAcc1" presStyleIdx="4" presStyleCnt="5"/>
      <dgm:spPr/>
    </dgm:pt>
  </dgm:ptLst>
  <dgm:cxnLst>
    <dgm:cxn modelId="{B1A2630B-BC9D-4B3B-B0EA-756EDF2EB8ED}" srcId="{C1CFCADF-E93A-4CAE-BF88-16A9CD702220}" destId="{D2EF8321-261A-4937-9DDA-B25912BCC9BA}" srcOrd="1" destOrd="0" parTransId="{904BE53B-D6B4-4CD3-AE05-7CADF9F6355A}" sibTransId="{F3F1A9FB-A39B-445D-A736-9185D0614793}"/>
    <dgm:cxn modelId="{2A726010-2E87-480D-955E-46856DED95B6}" type="presOf" srcId="{7C4D7D3A-0719-47A4-9DFA-D2A90051CA9C}" destId="{CE7D1B19-D7B1-477C-B7F5-94D92FFD7599}" srcOrd="0" destOrd="0" presId="urn:microsoft.com/office/officeart/2008/layout/VerticalCurvedList"/>
    <dgm:cxn modelId="{9F5CFB20-EAFB-4D67-8F0C-AC56E19F4EC9}" type="presOf" srcId="{9E1B685E-4CB7-4D6D-9BF3-9C386570228F}" destId="{A19A76A9-153E-4E57-AD46-C8D1107958DF}" srcOrd="0" destOrd="0" presId="urn:microsoft.com/office/officeart/2008/layout/VerticalCurvedList"/>
    <dgm:cxn modelId="{80EE2525-C28C-4D2D-AB61-80F5DEA9CEE9}" srcId="{C1CFCADF-E93A-4CAE-BF88-16A9CD702220}" destId="{7C4D7D3A-0719-47A4-9DFA-D2A90051CA9C}" srcOrd="2" destOrd="0" parTransId="{B68F2338-5052-438B-A538-D43C198AD12D}" sibTransId="{B04542FA-4A7B-412D-B581-4BB7A06FD5C7}"/>
    <dgm:cxn modelId="{8E2CC930-53BE-4A6E-8A99-E9086F0ACDA0}" type="presOf" srcId="{D939AF9D-2175-4F94-986B-08E5293FF903}" destId="{374AF7CF-D71B-450C-A05C-E3FD0722A56F}" srcOrd="0" destOrd="0" presId="urn:microsoft.com/office/officeart/2008/layout/VerticalCurvedList"/>
    <dgm:cxn modelId="{AF0E006F-A59C-499D-9571-E2D29EEF6752}" type="presOf" srcId="{E299CF95-A2BC-40A1-A52E-4ED552701560}" destId="{D8EDFD0C-DDCD-4B31-A50F-8F7439D96C14}" srcOrd="0" destOrd="0" presId="urn:microsoft.com/office/officeart/2008/layout/VerticalCurvedList"/>
    <dgm:cxn modelId="{5C5C6F72-7A99-4FB7-A656-B8399B93AF98}" type="presOf" srcId="{5B418AC7-A254-44E7-A96A-8EEEA24E0005}" destId="{559144BE-D66C-40F6-845E-C65AFD87C101}" srcOrd="0" destOrd="0" presId="urn:microsoft.com/office/officeart/2008/layout/VerticalCurvedList"/>
    <dgm:cxn modelId="{4CC5CE85-C94D-4017-A374-7873E60B69CB}" type="presOf" srcId="{D2EF8321-261A-4937-9DDA-B25912BCC9BA}" destId="{44224ED4-D7AC-496A-AA1A-A8126A7684C1}" srcOrd="0" destOrd="0" presId="urn:microsoft.com/office/officeart/2008/layout/VerticalCurvedList"/>
    <dgm:cxn modelId="{1E19918F-0772-425D-A9F4-AD665E89FE24}" type="presOf" srcId="{C1CFCADF-E93A-4CAE-BF88-16A9CD702220}" destId="{32092880-014D-4567-A736-4A5B7CB6AC66}" srcOrd="0" destOrd="0" presId="urn:microsoft.com/office/officeart/2008/layout/VerticalCurvedList"/>
    <dgm:cxn modelId="{7FDF9A93-C243-4AE5-A8C5-82F0EDC38819}" srcId="{C1CFCADF-E93A-4CAE-BF88-16A9CD702220}" destId="{9E1B685E-4CB7-4D6D-9BF3-9C386570228F}" srcOrd="3" destOrd="0" parTransId="{E1153984-4F3E-42F1-8D70-52FD28EF957C}" sibTransId="{E27FE573-60DC-4926-ADB5-16B69AC13182}"/>
    <dgm:cxn modelId="{1C8C8CB1-FE0A-4D1B-A98F-1D2107349A0F}" srcId="{C1CFCADF-E93A-4CAE-BF88-16A9CD702220}" destId="{E299CF95-A2BC-40A1-A52E-4ED552701560}" srcOrd="0" destOrd="0" parTransId="{02B9D27B-1300-4D29-892F-6ECDF15B09F2}" sibTransId="{D939AF9D-2175-4F94-986B-08E5293FF903}"/>
    <dgm:cxn modelId="{7F1319F9-8DE0-4E4D-AEB6-A9C8FD9214D3}" srcId="{C1CFCADF-E93A-4CAE-BF88-16A9CD702220}" destId="{5B418AC7-A254-44E7-A96A-8EEEA24E0005}" srcOrd="4" destOrd="0" parTransId="{F5ADA400-997F-4ED1-85EF-DA56D7E0CC4A}" sibTransId="{052EBDE2-F9F0-4252-A78B-F4AEA9B5BB63}"/>
    <dgm:cxn modelId="{629FFAE1-2A39-48B0-AADE-709416AC0A5C}" type="presParOf" srcId="{32092880-014D-4567-A736-4A5B7CB6AC66}" destId="{10BAF098-A71F-4D4B-AB52-629D1FEBA41B}" srcOrd="0" destOrd="0" presId="urn:microsoft.com/office/officeart/2008/layout/VerticalCurvedList"/>
    <dgm:cxn modelId="{F70A11B5-B1CE-44AB-957C-F5E0ED2BF0BA}" type="presParOf" srcId="{10BAF098-A71F-4D4B-AB52-629D1FEBA41B}" destId="{161B8583-18F2-4888-B959-6479D84FCD6A}" srcOrd="0" destOrd="0" presId="urn:microsoft.com/office/officeart/2008/layout/VerticalCurvedList"/>
    <dgm:cxn modelId="{7E22D37B-4FD5-4EE4-8707-AC7237FF5043}" type="presParOf" srcId="{161B8583-18F2-4888-B959-6479D84FCD6A}" destId="{6B960770-0736-4FAE-AC7F-1C9D894ACD39}" srcOrd="0" destOrd="0" presId="urn:microsoft.com/office/officeart/2008/layout/VerticalCurvedList"/>
    <dgm:cxn modelId="{C0FED7DC-5EC9-4B73-AE47-61DD327D8076}" type="presParOf" srcId="{161B8583-18F2-4888-B959-6479D84FCD6A}" destId="{374AF7CF-D71B-450C-A05C-E3FD0722A56F}" srcOrd="1" destOrd="0" presId="urn:microsoft.com/office/officeart/2008/layout/VerticalCurvedList"/>
    <dgm:cxn modelId="{4A143367-B2F8-448C-9B84-F9121403BEA0}" type="presParOf" srcId="{161B8583-18F2-4888-B959-6479D84FCD6A}" destId="{657B6395-3F40-4DA2-A5C3-58D6020F4B23}" srcOrd="2" destOrd="0" presId="urn:microsoft.com/office/officeart/2008/layout/VerticalCurvedList"/>
    <dgm:cxn modelId="{ED40092B-5E27-4B5D-AAD1-A3BA4AD9F6C8}" type="presParOf" srcId="{161B8583-18F2-4888-B959-6479D84FCD6A}" destId="{9853BBF2-B6F1-4EDC-B149-ABC6E456CDF5}" srcOrd="3" destOrd="0" presId="urn:microsoft.com/office/officeart/2008/layout/VerticalCurvedList"/>
    <dgm:cxn modelId="{0EA1773F-C76D-4B29-8D38-C35CA9AC24CB}" type="presParOf" srcId="{10BAF098-A71F-4D4B-AB52-629D1FEBA41B}" destId="{D8EDFD0C-DDCD-4B31-A50F-8F7439D96C14}" srcOrd="1" destOrd="0" presId="urn:microsoft.com/office/officeart/2008/layout/VerticalCurvedList"/>
    <dgm:cxn modelId="{55299B0A-6AD0-4A16-BFB5-3536ACDBF61F}" type="presParOf" srcId="{10BAF098-A71F-4D4B-AB52-629D1FEBA41B}" destId="{29F4E0BC-F767-4060-9B49-164705BC8E84}" srcOrd="2" destOrd="0" presId="urn:microsoft.com/office/officeart/2008/layout/VerticalCurvedList"/>
    <dgm:cxn modelId="{CF58C1BB-5B69-4118-B30B-8B41C7875025}" type="presParOf" srcId="{29F4E0BC-F767-4060-9B49-164705BC8E84}" destId="{02EA8F86-52C7-4573-812C-C712E60FB0E4}" srcOrd="0" destOrd="0" presId="urn:microsoft.com/office/officeart/2008/layout/VerticalCurvedList"/>
    <dgm:cxn modelId="{E530CD8F-EB7F-44B1-A8F7-6924A56F8701}" type="presParOf" srcId="{10BAF098-A71F-4D4B-AB52-629D1FEBA41B}" destId="{44224ED4-D7AC-496A-AA1A-A8126A7684C1}" srcOrd="3" destOrd="0" presId="urn:microsoft.com/office/officeart/2008/layout/VerticalCurvedList"/>
    <dgm:cxn modelId="{0B308ED1-33B6-469E-B552-4C8237454666}" type="presParOf" srcId="{10BAF098-A71F-4D4B-AB52-629D1FEBA41B}" destId="{2D993E3B-10A8-4B60-A1A2-CA75547CCC82}" srcOrd="4" destOrd="0" presId="urn:microsoft.com/office/officeart/2008/layout/VerticalCurvedList"/>
    <dgm:cxn modelId="{16D8A9D5-AAB5-4CF4-905B-BA10FBAE312A}" type="presParOf" srcId="{2D993E3B-10A8-4B60-A1A2-CA75547CCC82}" destId="{C891AA19-736C-4EC6-BF4F-50BBACDAC395}" srcOrd="0" destOrd="0" presId="urn:microsoft.com/office/officeart/2008/layout/VerticalCurvedList"/>
    <dgm:cxn modelId="{2BCC210C-7B94-4F6F-8837-3FA42258AC4D}" type="presParOf" srcId="{10BAF098-A71F-4D4B-AB52-629D1FEBA41B}" destId="{CE7D1B19-D7B1-477C-B7F5-94D92FFD7599}" srcOrd="5" destOrd="0" presId="urn:microsoft.com/office/officeart/2008/layout/VerticalCurvedList"/>
    <dgm:cxn modelId="{F4AB9C50-A459-464D-B9F1-CE8BCB19FC8F}" type="presParOf" srcId="{10BAF098-A71F-4D4B-AB52-629D1FEBA41B}" destId="{3C7DE94B-F48C-4A7E-A755-1C7690EE1AB8}" srcOrd="6" destOrd="0" presId="urn:microsoft.com/office/officeart/2008/layout/VerticalCurvedList"/>
    <dgm:cxn modelId="{F8D220F5-FC6D-44C3-B90F-4DD3806A4882}" type="presParOf" srcId="{3C7DE94B-F48C-4A7E-A755-1C7690EE1AB8}" destId="{C3A1C226-F6CE-435C-8773-6C073FF4910F}" srcOrd="0" destOrd="0" presId="urn:microsoft.com/office/officeart/2008/layout/VerticalCurvedList"/>
    <dgm:cxn modelId="{9F698A66-985B-4D6A-8698-A8359D73BA77}" type="presParOf" srcId="{10BAF098-A71F-4D4B-AB52-629D1FEBA41B}" destId="{A19A76A9-153E-4E57-AD46-C8D1107958DF}" srcOrd="7" destOrd="0" presId="urn:microsoft.com/office/officeart/2008/layout/VerticalCurvedList"/>
    <dgm:cxn modelId="{33956A82-E5D1-4144-B79B-CC282D0EA69A}" type="presParOf" srcId="{10BAF098-A71F-4D4B-AB52-629D1FEBA41B}" destId="{E3FFC9CE-BBE4-4771-B4F9-6917C060059E}" srcOrd="8" destOrd="0" presId="urn:microsoft.com/office/officeart/2008/layout/VerticalCurvedList"/>
    <dgm:cxn modelId="{DC0A6269-5D66-44F3-B8EB-FE8043FAFF1D}" type="presParOf" srcId="{E3FFC9CE-BBE4-4771-B4F9-6917C060059E}" destId="{461AF270-6285-4D38-9676-E6ECBF0D2D61}" srcOrd="0" destOrd="0" presId="urn:microsoft.com/office/officeart/2008/layout/VerticalCurvedList"/>
    <dgm:cxn modelId="{C167434A-7449-4F72-9570-3EEEFBA357F1}" type="presParOf" srcId="{10BAF098-A71F-4D4B-AB52-629D1FEBA41B}" destId="{559144BE-D66C-40F6-845E-C65AFD87C101}" srcOrd="9" destOrd="0" presId="urn:microsoft.com/office/officeart/2008/layout/VerticalCurvedList"/>
    <dgm:cxn modelId="{280DA131-2628-4E51-AF4E-582D5652735B}" type="presParOf" srcId="{10BAF098-A71F-4D4B-AB52-629D1FEBA41B}" destId="{E4772C7B-44D9-444E-8577-DD2ABE165211}" srcOrd="10" destOrd="0" presId="urn:microsoft.com/office/officeart/2008/layout/VerticalCurvedList"/>
    <dgm:cxn modelId="{7A6F9990-239E-452A-BD79-4D072691B792}" type="presParOf" srcId="{E4772C7B-44D9-444E-8577-DD2ABE165211}" destId="{0FCBA3E8-4EFB-4985-878B-96AB9EDC93A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AF7CF-D71B-450C-A05C-E3FD0722A56F}">
      <dsp:nvSpPr>
        <dsp:cNvPr id="0" name=""/>
        <dsp:cNvSpPr/>
      </dsp:nvSpPr>
      <dsp:spPr>
        <a:xfrm>
          <a:off x="-5635578" y="-862704"/>
          <a:ext cx="6709736" cy="6709736"/>
        </a:xfrm>
        <a:prstGeom prst="blockArc">
          <a:avLst>
            <a:gd name="adj1" fmla="val 18900000"/>
            <a:gd name="adj2" fmla="val 2700000"/>
            <a:gd name="adj3" fmla="val 322"/>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EDFD0C-DDCD-4B31-A50F-8F7439D96C14}">
      <dsp:nvSpPr>
        <dsp:cNvPr id="0" name=""/>
        <dsp:cNvSpPr/>
      </dsp:nvSpPr>
      <dsp:spPr>
        <a:xfrm>
          <a:off x="469582" y="311420"/>
          <a:ext cx="5556695" cy="62324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697"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dirty="0"/>
            <a:t>Preference for Routines/Predictability </a:t>
          </a:r>
        </a:p>
      </dsp:txBody>
      <dsp:txXfrm>
        <a:off x="469582" y="311420"/>
        <a:ext cx="5556695" cy="623240"/>
      </dsp:txXfrm>
    </dsp:sp>
    <dsp:sp modelId="{02EA8F86-52C7-4573-812C-C712E60FB0E4}">
      <dsp:nvSpPr>
        <dsp:cNvPr id="0" name=""/>
        <dsp:cNvSpPr/>
      </dsp:nvSpPr>
      <dsp:spPr>
        <a:xfrm>
          <a:off x="80056" y="233515"/>
          <a:ext cx="779050" cy="77905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224ED4-D7AC-496A-AA1A-A8126A7684C1}">
      <dsp:nvSpPr>
        <dsp:cNvPr id="0" name=""/>
        <dsp:cNvSpPr/>
      </dsp:nvSpPr>
      <dsp:spPr>
        <a:xfrm>
          <a:off x="916177" y="1245982"/>
          <a:ext cx="5110099" cy="62324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697"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dirty="0"/>
            <a:t>Sensory Issues</a:t>
          </a:r>
        </a:p>
      </dsp:txBody>
      <dsp:txXfrm>
        <a:off x="916177" y="1245982"/>
        <a:ext cx="5110099" cy="623240"/>
      </dsp:txXfrm>
    </dsp:sp>
    <dsp:sp modelId="{C891AA19-736C-4EC6-BF4F-50BBACDAC395}">
      <dsp:nvSpPr>
        <dsp:cNvPr id="0" name=""/>
        <dsp:cNvSpPr/>
      </dsp:nvSpPr>
      <dsp:spPr>
        <a:xfrm>
          <a:off x="526652" y="1168077"/>
          <a:ext cx="779050" cy="77905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7D1B19-D7B1-477C-B7F5-94D92FFD7599}">
      <dsp:nvSpPr>
        <dsp:cNvPr id="0" name=""/>
        <dsp:cNvSpPr/>
      </dsp:nvSpPr>
      <dsp:spPr>
        <a:xfrm>
          <a:off x="1053246" y="2180543"/>
          <a:ext cx="4973030" cy="62324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697"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dirty="0"/>
            <a:t>Special Interests</a:t>
          </a:r>
        </a:p>
      </dsp:txBody>
      <dsp:txXfrm>
        <a:off x="1053246" y="2180543"/>
        <a:ext cx="4973030" cy="623240"/>
      </dsp:txXfrm>
    </dsp:sp>
    <dsp:sp modelId="{C3A1C226-F6CE-435C-8773-6C073FF4910F}">
      <dsp:nvSpPr>
        <dsp:cNvPr id="0" name=""/>
        <dsp:cNvSpPr/>
      </dsp:nvSpPr>
      <dsp:spPr>
        <a:xfrm>
          <a:off x="663721" y="2102638"/>
          <a:ext cx="779050" cy="77905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9A76A9-153E-4E57-AD46-C8D1107958DF}">
      <dsp:nvSpPr>
        <dsp:cNvPr id="0" name=""/>
        <dsp:cNvSpPr/>
      </dsp:nvSpPr>
      <dsp:spPr>
        <a:xfrm>
          <a:off x="916177" y="3115105"/>
          <a:ext cx="5110099" cy="62324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697"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dirty="0"/>
            <a:t>Repetitive Behaviours</a:t>
          </a:r>
        </a:p>
      </dsp:txBody>
      <dsp:txXfrm>
        <a:off x="916177" y="3115105"/>
        <a:ext cx="5110099" cy="623240"/>
      </dsp:txXfrm>
    </dsp:sp>
    <dsp:sp modelId="{461AF270-6285-4D38-9676-E6ECBF0D2D61}">
      <dsp:nvSpPr>
        <dsp:cNvPr id="0" name=""/>
        <dsp:cNvSpPr/>
      </dsp:nvSpPr>
      <dsp:spPr>
        <a:xfrm>
          <a:off x="526652" y="3037200"/>
          <a:ext cx="779050" cy="779050"/>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144BE-D66C-40F6-845E-C65AFD87C101}">
      <dsp:nvSpPr>
        <dsp:cNvPr id="0" name=""/>
        <dsp:cNvSpPr/>
      </dsp:nvSpPr>
      <dsp:spPr>
        <a:xfrm>
          <a:off x="469582" y="4049666"/>
          <a:ext cx="5556695" cy="62324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697"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dirty="0"/>
            <a:t>Other Conditions in addition to Autism                        (e.g. ADHD or anxiety) </a:t>
          </a:r>
        </a:p>
      </dsp:txBody>
      <dsp:txXfrm>
        <a:off x="469582" y="4049666"/>
        <a:ext cx="5556695" cy="623240"/>
      </dsp:txXfrm>
    </dsp:sp>
    <dsp:sp modelId="{0FCBA3E8-4EFB-4985-878B-96AB9EDC93AE}">
      <dsp:nvSpPr>
        <dsp:cNvPr id="0" name=""/>
        <dsp:cNvSpPr/>
      </dsp:nvSpPr>
      <dsp:spPr>
        <a:xfrm>
          <a:off x="80056" y="3971761"/>
          <a:ext cx="779050" cy="779050"/>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22206" cy="49322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8351" y="2"/>
            <a:ext cx="2922206" cy="493229"/>
          </a:xfrm>
          <a:prstGeom prst="rect">
            <a:avLst/>
          </a:prstGeom>
        </p:spPr>
        <p:txBody>
          <a:bodyPr vert="horz" lIns="91440" tIns="45720" rIns="91440" bIns="45720" rtlCol="0"/>
          <a:lstStyle>
            <a:lvl1pPr algn="r">
              <a:defRPr sz="1200"/>
            </a:lvl1pPr>
          </a:lstStyle>
          <a:p>
            <a:fld id="{07F2B22A-4E07-404B-B229-78FD9D9CB8EE}" type="datetimeFigureOut">
              <a:rPr lang="en-GB" smtClean="0"/>
              <a:t>25/09/2020</a:t>
            </a:fld>
            <a:endParaRPr lang="en-GB" dirty="0"/>
          </a:p>
        </p:txBody>
      </p:sp>
      <p:sp>
        <p:nvSpPr>
          <p:cNvPr id="4" name="Footer Placeholder 3"/>
          <p:cNvSpPr>
            <a:spLocks noGrp="1"/>
          </p:cNvSpPr>
          <p:nvPr>
            <p:ph type="ftr" sz="quarter" idx="2"/>
          </p:nvPr>
        </p:nvSpPr>
        <p:spPr>
          <a:xfrm>
            <a:off x="1" y="9377818"/>
            <a:ext cx="2922206" cy="49322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351" y="9377818"/>
            <a:ext cx="2922206" cy="493228"/>
          </a:xfrm>
          <a:prstGeom prst="rect">
            <a:avLst/>
          </a:prstGeom>
        </p:spPr>
        <p:txBody>
          <a:bodyPr vert="horz" lIns="91440" tIns="45720" rIns="91440" bIns="45720" rtlCol="0" anchor="b"/>
          <a:lstStyle>
            <a:lvl1pPr algn="r">
              <a:defRPr sz="1200"/>
            </a:lvl1pPr>
          </a:lstStyle>
          <a:p>
            <a:fld id="{736502DA-0026-4741-AAA4-EBB201A39ECC}" type="slidenum">
              <a:rPr lang="en-GB" smtClean="0"/>
              <a:t>‹#›</a:t>
            </a:fld>
            <a:endParaRPr lang="en-GB" dirty="0"/>
          </a:p>
        </p:txBody>
      </p:sp>
    </p:spTree>
    <p:extLst>
      <p:ext uri="{BB962C8B-B14F-4D97-AF65-F5344CB8AC3E}">
        <p14:creationId xmlns:p14="http://schemas.microsoft.com/office/powerpoint/2010/main" val="3867764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2206" cy="4948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351" y="1"/>
            <a:ext cx="2922206" cy="494846"/>
          </a:xfrm>
          <a:prstGeom prst="rect">
            <a:avLst/>
          </a:prstGeom>
        </p:spPr>
        <p:txBody>
          <a:bodyPr vert="horz" lIns="91440" tIns="45720" rIns="91440" bIns="45720" rtlCol="0"/>
          <a:lstStyle>
            <a:lvl1pPr algn="r">
              <a:defRPr sz="1200"/>
            </a:lvl1pPr>
          </a:lstStyle>
          <a:p>
            <a:fld id="{9522D87F-D481-4644-99AF-EB89E0DE7CBF}" type="datetimeFigureOut">
              <a:rPr lang="en-GB" smtClean="0"/>
              <a:t>25/09/2020</a:t>
            </a:fld>
            <a:endParaRPr lang="en-GB"/>
          </a:p>
        </p:txBody>
      </p:sp>
      <p:sp>
        <p:nvSpPr>
          <p:cNvPr id="4" name="Slide Image Placeholder 3"/>
          <p:cNvSpPr>
            <a:spLocks noGrp="1" noRot="1" noChangeAspect="1"/>
          </p:cNvSpPr>
          <p:nvPr>
            <p:ph type="sldImg" idx="2"/>
          </p:nvPr>
        </p:nvSpPr>
        <p:spPr>
          <a:xfrm>
            <a:off x="1147763" y="1233488"/>
            <a:ext cx="4446587"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837" y="4751168"/>
            <a:ext cx="5392443" cy="3887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818"/>
            <a:ext cx="2922206" cy="4948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351" y="9377818"/>
            <a:ext cx="2922206" cy="494846"/>
          </a:xfrm>
          <a:prstGeom prst="rect">
            <a:avLst/>
          </a:prstGeom>
        </p:spPr>
        <p:txBody>
          <a:bodyPr vert="horz" lIns="91440" tIns="45720" rIns="91440" bIns="45720" rtlCol="0" anchor="b"/>
          <a:lstStyle>
            <a:lvl1pPr algn="r">
              <a:defRPr sz="1200"/>
            </a:lvl1pPr>
          </a:lstStyle>
          <a:p>
            <a:fld id="{30892021-4503-4506-9F2A-360A2634BECE}" type="slidenum">
              <a:rPr lang="en-GB" smtClean="0"/>
              <a:t>‹#›</a:t>
            </a:fld>
            <a:endParaRPr lang="en-GB"/>
          </a:p>
        </p:txBody>
      </p:sp>
    </p:spTree>
    <p:extLst>
      <p:ext uri="{BB962C8B-B14F-4D97-AF65-F5344CB8AC3E}">
        <p14:creationId xmlns:p14="http://schemas.microsoft.com/office/powerpoint/2010/main" val="334519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ed.com/speakers/temple_grandi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bbc.co.uk/programmes/b09b1zbb#:~:text=For%20most%20of%20his%20life%2C%20broadcaster%20and%20naturalist,by%20his%20own%20admission%2C%20%27a%20little%20bit%20weird%27."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1</a:t>
            </a:fld>
            <a:endParaRPr lang="en-GB"/>
          </a:p>
        </p:txBody>
      </p:sp>
    </p:spTree>
    <p:extLst>
      <p:ext uri="{BB962C8B-B14F-4D97-AF65-F5344CB8AC3E}">
        <p14:creationId xmlns:p14="http://schemas.microsoft.com/office/powerpoint/2010/main" val="3650773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18</a:t>
            </a:fld>
            <a:endParaRPr lang="en-GB"/>
          </a:p>
        </p:txBody>
      </p:sp>
    </p:spTree>
    <p:extLst>
      <p:ext uri="{BB962C8B-B14F-4D97-AF65-F5344CB8AC3E}">
        <p14:creationId xmlns:p14="http://schemas.microsoft.com/office/powerpoint/2010/main" val="88328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2</a:t>
            </a:fld>
            <a:endParaRPr lang="en-GB"/>
          </a:p>
        </p:txBody>
      </p:sp>
    </p:spTree>
    <p:extLst>
      <p:ext uri="{BB962C8B-B14F-4D97-AF65-F5344CB8AC3E}">
        <p14:creationId xmlns:p14="http://schemas.microsoft.com/office/powerpoint/2010/main" val="174453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3</a:t>
            </a:fld>
            <a:endParaRPr lang="en-GB"/>
          </a:p>
        </p:txBody>
      </p:sp>
    </p:spTree>
    <p:extLst>
      <p:ext uri="{BB962C8B-B14F-4D97-AF65-F5344CB8AC3E}">
        <p14:creationId xmlns:p14="http://schemas.microsoft.com/office/powerpoint/2010/main" val="105916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4</a:t>
            </a:fld>
            <a:endParaRPr lang="en-GB"/>
          </a:p>
        </p:txBody>
      </p:sp>
    </p:spTree>
    <p:extLst>
      <p:ext uri="{BB962C8B-B14F-4D97-AF65-F5344CB8AC3E}">
        <p14:creationId xmlns:p14="http://schemas.microsoft.com/office/powerpoint/2010/main" val="2860044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92021-4503-4506-9F2A-360A2634BECE}" type="slidenum">
              <a:rPr lang="en-GB" smtClean="0"/>
              <a:t>5</a:t>
            </a:fld>
            <a:endParaRPr lang="en-GB"/>
          </a:p>
        </p:txBody>
      </p:sp>
    </p:spTree>
    <p:extLst>
      <p:ext uri="{BB962C8B-B14F-4D97-AF65-F5344CB8AC3E}">
        <p14:creationId xmlns:p14="http://schemas.microsoft.com/office/powerpoint/2010/main" val="1415901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C7C1BD2-F9AF-4ED3-8AB2-C46B74C8F9C2}" type="slidenum">
              <a:rPr lang="en-GB" smtClean="0"/>
              <a:t>6</a:t>
            </a:fld>
            <a:endParaRPr lang="en-GB"/>
          </a:p>
        </p:txBody>
      </p:sp>
    </p:spTree>
    <p:extLst>
      <p:ext uri="{BB962C8B-B14F-4D97-AF65-F5344CB8AC3E}">
        <p14:creationId xmlns:p14="http://schemas.microsoft.com/office/powerpoint/2010/main" val="368860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C7C1BD2-F9AF-4ED3-8AB2-C46B74C8F9C2}" type="slidenum">
              <a:rPr lang="en-GB" smtClean="0"/>
              <a:t>8</a:t>
            </a:fld>
            <a:endParaRPr lang="en-GB"/>
          </a:p>
        </p:txBody>
      </p:sp>
    </p:spTree>
    <p:extLst>
      <p:ext uri="{BB962C8B-B14F-4D97-AF65-F5344CB8AC3E}">
        <p14:creationId xmlns:p14="http://schemas.microsoft.com/office/powerpoint/2010/main" val="356801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Should we highlight special interests and those autistic people that have secured a career from their special interests- Temple Grandin, Chris Packham. Could also include links to TED &amp; BBC:</a:t>
            </a:r>
          </a:p>
          <a:p>
            <a:r>
              <a:rPr lang="en-GB" dirty="0">
                <a:hlinkClick r:id="rId3"/>
              </a:rPr>
              <a:t>https://www.ted.com/speakers/temple_grandin</a:t>
            </a:r>
            <a:endParaRPr lang="en-GB" dirty="0"/>
          </a:p>
          <a:p>
            <a:r>
              <a:rPr lang="en-GB" dirty="0">
                <a:hlinkClick r:id="rId4"/>
              </a:rPr>
              <a:t>https://www.bbc.co.uk/programmes/b09b1zbb#:~:text=For%20most%20of%20his%20life%2C%20broadcaster%20and%20naturalist,by%20his%20own%20admission%2C%20%27a%20little%20bit%20weird%27.</a:t>
            </a:r>
            <a:endParaRPr lang="en-GB" dirty="0"/>
          </a:p>
        </p:txBody>
      </p:sp>
      <p:sp>
        <p:nvSpPr>
          <p:cNvPr id="4" name="Slide Number Placeholder 3"/>
          <p:cNvSpPr>
            <a:spLocks noGrp="1"/>
          </p:cNvSpPr>
          <p:nvPr>
            <p:ph type="sldNum" sz="quarter" idx="5"/>
          </p:nvPr>
        </p:nvSpPr>
        <p:spPr/>
        <p:txBody>
          <a:bodyPr/>
          <a:lstStyle/>
          <a:p>
            <a:fld id="{FC7C1BD2-F9AF-4ED3-8AB2-C46B74C8F9C2}" type="slidenum">
              <a:rPr lang="en-GB" smtClean="0"/>
              <a:t>10</a:t>
            </a:fld>
            <a:endParaRPr lang="en-GB"/>
          </a:p>
        </p:txBody>
      </p:sp>
    </p:spTree>
    <p:extLst>
      <p:ext uri="{BB962C8B-B14F-4D97-AF65-F5344CB8AC3E}">
        <p14:creationId xmlns:p14="http://schemas.microsoft.com/office/powerpoint/2010/main" val="4242779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Special Interests- Add links to Temple Grandin and Chris Packham</a:t>
            </a:r>
          </a:p>
        </p:txBody>
      </p:sp>
      <p:sp>
        <p:nvSpPr>
          <p:cNvPr id="4" name="Slide Number Placeholder 3"/>
          <p:cNvSpPr>
            <a:spLocks noGrp="1"/>
          </p:cNvSpPr>
          <p:nvPr>
            <p:ph type="sldNum" sz="quarter" idx="5"/>
          </p:nvPr>
        </p:nvSpPr>
        <p:spPr/>
        <p:txBody>
          <a:bodyPr/>
          <a:lstStyle/>
          <a:p>
            <a:fld id="{FC7C1BD2-F9AF-4ED3-8AB2-C46B74C8F9C2}" type="slidenum">
              <a:rPr lang="en-GB" smtClean="0"/>
              <a:t>12</a:t>
            </a:fld>
            <a:endParaRPr lang="en-GB"/>
          </a:p>
        </p:txBody>
      </p:sp>
    </p:spTree>
    <p:extLst>
      <p:ext uri="{BB962C8B-B14F-4D97-AF65-F5344CB8AC3E}">
        <p14:creationId xmlns:p14="http://schemas.microsoft.com/office/powerpoint/2010/main" val="22535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86552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8" name="Rectangle 7">
            <a:extLst>
              <a:ext uri="{FF2B5EF4-FFF2-40B4-BE49-F238E27FC236}">
                <a16:creationId xmlns:a16="http://schemas.microsoft.com/office/drawing/2014/main" id="{02093E59-29C7-4A4B-8679-50ECDA216036}"/>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458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8" name="Rectangle 7">
            <a:extLst>
              <a:ext uri="{FF2B5EF4-FFF2-40B4-BE49-F238E27FC236}">
                <a16:creationId xmlns:a16="http://schemas.microsoft.com/office/drawing/2014/main" id="{063BF5FC-7007-4828-B70F-46B8823CDCC3}"/>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096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3C6EF2-719E-46CB-8563-F9934AEE603B}"/>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a:extLst>
              <a:ext uri="{FF2B5EF4-FFF2-40B4-BE49-F238E27FC236}">
                <a16:creationId xmlns:a16="http://schemas.microsoft.com/office/drawing/2014/main" id="{A7AAFBB9-6FCE-4C04-A00E-9B2601387AD9}"/>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3399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a:extLst>
              <a:ext uri="{FF2B5EF4-FFF2-40B4-BE49-F238E27FC236}">
                <a16:creationId xmlns:a16="http://schemas.microsoft.com/office/drawing/2014/main" id="{F127996B-6933-4A62-966A-17A3AE2490BD}"/>
              </a:ext>
            </a:extLst>
          </p:cNvPr>
          <p:cNvSpPr>
            <a:spLocks noGrp="1"/>
          </p:cNvSpPr>
          <p:nvPr>
            <p:ph type="title"/>
          </p:nvPr>
        </p:nvSpPr>
        <p:spPr/>
        <p:txBody>
          <a:bodyPr/>
          <a:lstStyle/>
          <a:p>
            <a:r>
              <a:rPr lang="en-US"/>
              <a:t>Click to edit Master title style</a:t>
            </a:r>
            <a:endParaRPr lang="en-GB"/>
          </a:p>
        </p:txBody>
      </p:sp>
      <p:sp>
        <p:nvSpPr>
          <p:cNvPr id="9" name="Rectangle 8">
            <a:extLst>
              <a:ext uri="{FF2B5EF4-FFF2-40B4-BE49-F238E27FC236}">
                <a16:creationId xmlns:a16="http://schemas.microsoft.com/office/drawing/2014/main" id="{EABD4176-3752-4C34-AA86-6B2A9DCD4E00}"/>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91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9" name="Rectangle 8">
            <a:extLst>
              <a:ext uri="{FF2B5EF4-FFF2-40B4-BE49-F238E27FC236}">
                <a16:creationId xmlns:a16="http://schemas.microsoft.com/office/drawing/2014/main" id="{DC8B2C6C-AC2D-42CD-8A2A-3C3122B67B09}"/>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778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11" name="Rectangle 10">
            <a:extLst>
              <a:ext uri="{FF2B5EF4-FFF2-40B4-BE49-F238E27FC236}">
                <a16:creationId xmlns:a16="http://schemas.microsoft.com/office/drawing/2014/main" id="{F1E6D4E4-70AE-4813-98E0-75BA66FD7BB4}"/>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347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7" name="Rectangle 6">
            <a:extLst>
              <a:ext uri="{FF2B5EF4-FFF2-40B4-BE49-F238E27FC236}">
                <a16:creationId xmlns:a16="http://schemas.microsoft.com/office/drawing/2014/main" id="{548CF47F-214B-470F-B76B-2985096EDC07}"/>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721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6" name="Rectangle 5">
            <a:extLst>
              <a:ext uri="{FF2B5EF4-FFF2-40B4-BE49-F238E27FC236}">
                <a16:creationId xmlns:a16="http://schemas.microsoft.com/office/drawing/2014/main" id="{A3FFFF80-A7CA-4171-AC49-D1562EF4EA8D}"/>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638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9" name="Rectangle 8">
            <a:extLst>
              <a:ext uri="{FF2B5EF4-FFF2-40B4-BE49-F238E27FC236}">
                <a16:creationId xmlns:a16="http://schemas.microsoft.com/office/drawing/2014/main" id="{031594B2-DA98-404B-AB27-DDD5EF8DFC4A}"/>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27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25/09/2020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
        <p:nvSpPr>
          <p:cNvPr id="9" name="Rectangle 8">
            <a:extLst>
              <a:ext uri="{FF2B5EF4-FFF2-40B4-BE49-F238E27FC236}">
                <a16:creationId xmlns:a16="http://schemas.microsoft.com/office/drawing/2014/main" id="{D6B61CE3-C4A9-45AF-AF44-8492E4487BF5}"/>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8434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1075" y="152082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pic>
        <p:nvPicPr>
          <p:cNvPr id="12" name="Picture 11"/>
          <p:cNvPicPr>
            <a:picLocks noChangeAspect="1"/>
          </p:cNvPicPr>
          <p:nvPr userDrawn="1"/>
        </p:nvPicPr>
        <p:blipFill rotWithShape="1">
          <a:blip r:embed="rId13"/>
          <a:srcRect l="5703" t="28468" r="11019" b="38376"/>
          <a:stretch/>
        </p:blipFill>
        <p:spPr>
          <a:xfrm>
            <a:off x="1832195" y="6525344"/>
            <a:ext cx="3384376" cy="332656"/>
          </a:xfrm>
          <a:prstGeom prst="rect">
            <a:avLst/>
          </a:prstGeom>
        </p:spPr>
      </p:pic>
      <p:pic>
        <p:nvPicPr>
          <p:cNvPr id="13" name="Picture 12"/>
          <p:cNvPicPr>
            <a:picLocks noChangeAspect="1"/>
          </p:cNvPicPr>
          <p:nvPr userDrawn="1"/>
        </p:nvPicPr>
        <p:blipFill rotWithShape="1">
          <a:blip r:embed="rId13"/>
          <a:srcRect l="6601" t="28468" r="48229" b="38376"/>
          <a:stretch/>
        </p:blipFill>
        <p:spPr>
          <a:xfrm>
            <a:off x="0" y="6525344"/>
            <a:ext cx="1835696" cy="332656"/>
          </a:xfrm>
          <a:prstGeom prst="rect">
            <a:avLst/>
          </a:prstGeom>
        </p:spPr>
      </p:pic>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81717" y="186215"/>
            <a:ext cx="2882771" cy="588520"/>
          </a:xfrm>
          <a:prstGeom prst="rect">
            <a:avLst/>
          </a:prstGeom>
        </p:spPr>
      </p:pic>
      <p:pic>
        <p:nvPicPr>
          <p:cNvPr id="9" name="Picture 8"/>
          <p:cNvPicPr>
            <a:picLocks noChangeAspect="1"/>
          </p:cNvPicPr>
          <p:nvPr userDrawn="1"/>
        </p:nvPicPr>
        <p:blipFill rotWithShape="1">
          <a:blip r:embed="rId13"/>
          <a:srcRect l="5703" t="28468" r="11019" b="38376"/>
          <a:stretch/>
        </p:blipFill>
        <p:spPr>
          <a:xfrm>
            <a:off x="5551213" y="6525344"/>
            <a:ext cx="3384376" cy="332656"/>
          </a:xfrm>
          <a:prstGeom prst="rect">
            <a:avLst/>
          </a:prstGeom>
        </p:spPr>
      </p:pic>
      <p:pic>
        <p:nvPicPr>
          <p:cNvPr id="14" name="Picture 13"/>
          <p:cNvPicPr>
            <a:picLocks noChangeAspect="1"/>
          </p:cNvPicPr>
          <p:nvPr userDrawn="1"/>
        </p:nvPicPr>
        <p:blipFill rotWithShape="1">
          <a:blip r:embed="rId13"/>
          <a:srcRect l="42912" t="28468" r="48316" b="38376"/>
          <a:stretch/>
        </p:blipFill>
        <p:spPr>
          <a:xfrm>
            <a:off x="5202308" y="6525344"/>
            <a:ext cx="356539" cy="332656"/>
          </a:xfrm>
          <a:prstGeom prst="rect">
            <a:avLst/>
          </a:prstGeom>
        </p:spPr>
      </p:pic>
      <p:pic>
        <p:nvPicPr>
          <p:cNvPr id="15" name="Picture 14"/>
          <p:cNvPicPr>
            <a:picLocks noChangeAspect="1"/>
          </p:cNvPicPr>
          <p:nvPr userDrawn="1"/>
        </p:nvPicPr>
        <p:blipFill rotWithShape="1">
          <a:blip r:embed="rId13"/>
          <a:srcRect l="42912" t="28468" r="51597" b="38376"/>
          <a:stretch/>
        </p:blipFill>
        <p:spPr>
          <a:xfrm>
            <a:off x="8920825" y="6525344"/>
            <a:ext cx="223176" cy="332656"/>
          </a:xfrm>
          <a:prstGeom prst="rect">
            <a:avLst/>
          </a:prstGeom>
        </p:spPr>
      </p:pic>
      <p:sp>
        <p:nvSpPr>
          <p:cNvPr id="4" name="Rectangle 3">
            <a:extLst>
              <a:ext uri="{FF2B5EF4-FFF2-40B4-BE49-F238E27FC236}">
                <a16:creationId xmlns:a16="http://schemas.microsoft.com/office/drawing/2014/main" id="{468B5A42-EE56-4CED-AA52-007DBEB7CAE9}"/>
              </a:ext>
            </a:extLst>
          </p:cNvPr>
          <p:cNvSpPr/>
          <p:nvPr userDrawn="1"/>
        </p:nvSpPr>
        <p:spPr>
          <a:xfrm>
            <a:off x="4362698" y="73554"/>
            <a:ext cx="468052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170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aautismwales.org/en/community-services/i-work-with-young-people-adults-in-health-social-care/clinicians-toolkit-adults/"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s://autismwales.org/en/i-am-autistic/resources-for-you/can-you-see-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autismwales.org/en/parents-carers/what-is-autis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hyperlink" Target="https://autismwales.org/en/employment/i-support-autistic-people-seeking-employmen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autismwales.org/en/education/i-am-a-work-based-learning-provid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98C16E-9273-431F-8142-F4497DCF4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0" y="0"/>
            <a:ext cx="9144000" cy="6858000"/>
          </a:xfrm>
          <a:prstGeom prst="rect">
            <a:avLst/>
          </a:prstGeom>
        </p:spPr>
      </p:pic>
      <p:sp>
        <p:nvSpPr>
          <p:cNvPr id="9" name="Title 1">
            <a:extLst>
              <a:ext uri="{FF2B5EF4-FFF2-40B4-BE49-F238E27FC236}">
                <a16:creationId xmlns:a16="http://schemas.microsoft.com/office/drawing/2014/main" id="{51F30401-407C-43FE-A621-3C1ECE83EDF5}"/>
              </a:ext>
            </a:extLst>
          </p:cNvPr>
          <p:cNvSpPr>
            <a:spLocks noGrp="1"/>
          </p:cNvSpPr>
          <p:nvPr>
            <p:ph type="ctrTitle"/>
          </p:nvPr>
        </p:nvSpPr>
        <p:spPr>
          <a:xfrm>
            <a:off x="-2" y="963396"/>
            <a:ext cx="9144000" cy="1656184"/>
          </a:xfrm>
          <a:effectLst>
            <a:outerShdw blurRad="50800" dist="38100" dir="2700000" algn="tl" rotWithShape="0">
              <a:prstClr val="black">
                <a:alpha val="32000"/>
              </a:prstClr>
            </a:outerShdw>
          </a:effectLst>
        </p:spPr>
        <p:txBody>
          <a:bodyPr>
            <a:noAutofit/>
          </a:bodyPr>
          <a:lstStyle/>
          <a:p>
            <a:pPr>
              <a:spcBef>
                <a:spcPts val="500"/>
              </a:spcBef>
            </a:pPr>
            <a:r>
              <a:rPr lang="en-GB" sz="6000" dirty="0">
                <a:solidFill>
                  <a:srgbClr val="002FCD"/>
                </a:solidFill>
                <a:latin typeface="Calibri" panose="020F0502020204030204" pitchFamily="34" charset="0"/>
              </a:rPr>
              <a:t>Supporting autistic people to access employment </a:t>
            </a:r>
          </a:p>
        </p:txBody>
      </p:sp>
      <p:sp>
        <p:nvSpPr>
          <p:cNvPr id="10" name="Rectangle 9">
            <a:extLst>
              <a:ext uri="{FF2B5EF4-FFF2-40B4-BE49-F238E27FC236}">
                <a16:creationId xmlns:a16="http://schemas.microsoft.com/office/drawing/2014/main" id="{97DCA462-4C05-4C79-A0DB-40AB66BC438F}"/>
              </a:ext>
            </a:extLst>
          </p:cNvPr>
          <p:cNvSpPr/>
          <p:nvPr/>
        </p:nvSpPr>
        <p:spPr>
          <a:xfrm>
            <a:off x="1619670" y="2844225"/>
            <a:ext cx="5904656" cy="1077218"/>
          </a:xfrm>
          <a:prstGeom prst="rect">
            <a:avLst/>
          </a:prstGeom>
        </p:spPr>
        <p:txBody>
          <a:bodyPr wrap="square">
            <a:spAutoFit/>
          </a:bodyPr>
          <a:lstStyle/>
          <a:p>
            <a:pPr algn="ctr"/>
            <a:r>
              <a:rPr lang="en-GB" sz="3200" b="1" dirty="0">
                <a:solidFill>
                  <a:srgbClr val="6D1687"/>
                </a:solidFill>
              </a:rPr>
              <a:t>A Training Development Resource</a:t>
            </a:r>
          </a:p>
        </p:txBody>
      </p:sp>
      <p:pic>
        <p:nvPicPr>
          <p:cNvPr id="2" name="Picture 1" descr="A picture containing drawing, light&#10;&#10;Description automatically generated">
            <a:extLst>
              <a:ext uri="{FF2B5EF4-FFF2-40B4-BE49-F238E27FC236}">
                <a16:creationId xmlns:a16="http://schemas.microsoft.com/office/drawing/2014/main" id="{A6ED9BAD-C376-4633-90EF-5B423E49B5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1150" y="4238421"/>
            <a:ext cx="6101695" cy="1800000"/>
          </a:xfrm>
          <a:prstGeom prst="rect">
            <a:avLst/>
          </a:prstGeom>
        </p:spPr>
      </p:pic>
    </p:spTree>
    <p:extLst>
      <p:ext uri="{BB962C8B-B14F-4D97-AF65-F5344CB8AC3E}">
        <p14:creationId xmlns:p14="http://schemas.microsoft.com/office/powerpoint/2010/main" val="365915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579144973"/>
              </p:ext>
            </p:extLst>
          </p:nvPr>
        </p:nvGraphicFramePr>
        <p:xfrm>
          <a:off x="251520" y="1128497"/>
          <a:ext cx="8712968" cy="4410775"/>
        </p:xfrm>
        <a:graphic>
          <a:graphicData uri="http://schemas.openxmlformats.org/drawingml/2006/table">
            <a:tbl>
              <a:tblPr firstRow="1" bandRow="1">
                <a:tableStyleId>{72833802-FEF1-4C79-8D5D-14CF1EAF98D9}</a:tableStyleId>
              </a:tblPr>
              <a:tblGrid>
                <a:gridCol w="1524748">
                  <a:extLst>
                    <a:ext uri="{9D8B030D-6E8A-4147-A177-3AD203B41FA5}">
                      <a16:colId xmlns:a16="http://schemas.microsoft.com/office/drawing/2014/main" val="20000"/>
                    </a:ext>
                  </a:extLst>
                </a:gridCol>
                <a:gridCol w="3372121">
                  <a:extLst>
                    <a:ext uri="{9D8B030D-6E8A-4147-A177-3AD203B41FA5}">
                      <a16:colId xmlns:a16="http://schemas.microsoft.com/office/drawing/2014/main" val="20001"/>
                    </a:ext>
                  </a:extLst>
                </a:gridCol>
                <a:gridCol w="3816099">
                  <a:extLst>
                    <a:ext uri="{9D8B030D-6E8A-4147-A177-3AD203B41FA5}">
                      <a16:colId xmlns:a16="http://schemas.microsoft.com/office/drawing/2014/main" val="20002"/>
                    </a:ext>
                  </a:extLst>
                </a:gridCol>
              </a:tblGrid>
              <a:tr h="391619">
                <a:tc>
                  <a:txBody>
                    <a:bodyPr/>
                    <a:lstStyle/>
                    <a:p>
                      <a:endParaRPr lang="en-GB" dirty="0">
                        <a:latin typeface="Calibri" panose="020F0502020204030204" pitchFamily="34" charset="0"/>
                      </a:endParaRPr>
                    </a:p>
                  </a:txBody>
                  <a:tcPr/>
                </a:tc>
                <a:tc>
                  <a:txBody>
                    <a:bodyPr/>
                    <a:lstStyle/>
                    <a:p>
                      <a:r>
                        <a:rPr lang="en-GB" dirty="0"/>
                        <a:t>Possible</a:t>
                      </a:r>
                      <a:r>
                        <a:rPr lang="en-GB" baseline="0" dirty="0"/>
                        <a:t> 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1643311">
                <a:tc>
                  <a:txBody>
                    <a:bodyPr/>
                    <a:lstStyle/>
                    <a:p>
                      <a:r>
                        <a:rPr lang="en-GB" sz="1600" baseline="0" dirty="0">
                          <a:solidFill>
                            <a:schemeClr val="tx1"/>
                          </a:solidFill>
                        </a:rPr>
                        <a:t>Difficulties in Social Interaction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Often, autistic people find social</a:t>
                      </a:r>
                      <a:r>
                        <a:rPr lang="en-GB" sz="1200" baseline="0" dirty="0">
                          <a:solidFill>
                            <a:schemeClr val="tx1"/>
                          </a:solidFill>
                        </a:rPr>
                        <a:t> ‘small talk’ difficult, and may worry about what answers are expected from them, or even feel as if they are being tested.</a:t>
                      </a:r>
                    </a:p>
                    <a:p>
                      <a:r>
                        <a:rPr lang="en-GB" sz="1200" baseline="0" dirty="0">
                          <a:solidFill>
                            <a:schemeClr val="tx1"/>
                          </a:solidFill>
                        </a:rPr>
                        <a:t>Building relationships with co workers may be difficult for some autistic people</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Keep ‘small talk’ to a minimum, try and form a relationship by finding out about special interests </a:t>
                      </a:r>
                    </a:p>
                    <a:p>
                      <a:pPr marL="285750" indent="-285750">
                        <a:buFont typeface="Arial" panose="020B0604020202020204" pitchFamily="34" charset="0"/>
                        <a:buChar char="•"/>
                      </a:pPr>
                      <a:r>
                        <a:rPr lang="en-GB" sz="1200" dirty="0">
                          <a:solidFill>
                            <a:schemeClr val="tx1"/>
                          </a:solidFill>
                        </a:rPr>
                        <a:t>Explain clearly whether your interactions are purely social, supportive</a:t>
                      </a:r>
                      <a:r>
                        <a:rPr lang="en-GB" sz="1200" baseline="0" dirty="0">
                          <a:solidFill>
                            <a:schemeClr val="tx1"/>
                          </a:solidFill>
                        </a:rPr>
                        <a:t> or of a formal nature before hand</a:t>
                      </a:r>
                    </a:p>
                    <a:p>
                      <a:pPr marL="285750" indent="-285750">
                        <a:buFont typeface="Arial" panose="020B0604020202020204" pitchFamily="34" charset="0"/>
                        <a:buChar char="•"/>
                      </a:pPr>
                      <a:r>
                        <a:rPr lang="en-GB" sz="1200" baseline="0" dirty="0">
                          <a:solidFill>
                            <a:schemeClr val="tx1"/>
                          </a:solidFill>
                        </a:rPr>
                        <a:t>State what is expected of the person  before starting, along with implications of non-compliance</a:t>
                      </a:r>
                    </a:p>
                    <a:p>
                      <a:pPr marL="285750" indent="-285750">
                        <a:buFont typeface="Arial" panose="020B0604020202020204" pitchFamily="34" charset="0"/>
                        <a:buChar char="•"/>
                      </a:pP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1"/>
                  </a:ext>
                </a:extLst>
              </a:tr>
              <a:tr h="1026469">
                <a:tc>
                  <a:txBody>
                    <a:bodyPr/>
                    <a:lstStyle/>
                    <a:p>
                      <a:r>
                        <a:rPr lang="en-GB" sz="1600" dirty="0">
                          <a:solidFill>
                            <a:schemeClr val="tx1"/>
                          </a:solidFill>
                        </a:rPr>
                        <a:t>Preference for predictability</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Many autistic people find coping with changes difficult.</a:t>
                      </a:r>
                      <a:r>
                        <a:rPr lang="en-GB" sz="1200" baseline="0" dirty="0">
                          <a:solidFill>
                            <a:schemeClr val="tx1"/>
                          </a:solidFill>
                        </a:rPr>
                        <a:t> Meeting unfamiliar people, using different rooms, changing the usual routine and late running appointments may make the person anxious.</a:t>
                      </a:r>
                      <a:endParaRPr lang="en-GB" sz="1200" baseline="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Arrange to meet with a familiar</a:t>
                      </a:r>
                      <a:r>
                        <a:rPr lang="en-GB" sz="1200" baseline="0" dirty="0">
                          <a:solidFill>
                            <a:schemeClr val="tx1"/>
                          </a:solidFill>
                        </a:rPr>
                        <a:t> member of staff</a:t>
                      </a:r>
                    </a:p>
                    <a:p>
                      <a:pPr marL="285750" indent="-285750">
                        <a:buFont typeface="Arial" panose="020B0604020202020204" pitchFamily="34" charset="0"/>
                        <a:buChar char="•"/>
                      </a:pPr>
                      <a:r>
                        <a:rPr lang="en-GB" sz="1200" baseline="0" dirty="0">
                          <a:solidFill>
                            <a:schemeClr val="tx1"/>
                          </a:solidFill>
                        </a:rPr>
                        <a:t>Keep appointments to time</a:t>
                      </a:r>
                    </a:p>
                    <a:p>
                      <a:pPr marL="285750" indent="-285750">
                        <a:buFont typeface="Arial" panose="020B0604020202020204" pitchFamily="34" charset="0"/>
                        <a:buChar char="•"/>
                      </a:pPr>
                      <a:r>
                        <a:rPr lang="en-GB" sz="1200" baseline="0" dirty="0">
                          <a:solidFill>
                            <a:schemeClr val="tx1"/>
                          </a:solidFill>
                        </a:rPr>
                        <a:t>Give notice of any changes</a:t>
                      </a:r>
                    </a:p>
                    <a:p>
                      <a:pPr marL="285750" indent="-285750">
                        <a:buFont typeface="Arial" panose="020B0604020202020204" pitchFamily="34" charset="0"/>
                        <a:buChar char="•"/>
                      </a:pPr>
                      <a:r>
                        <a:rPr lang="en-GB" sz="1200" baseline="0" dirty="0">
                          <a:solidFill>
                            <a:schemeClr val="tx1"/>
                          </a:solidFill>
                        </a:rPr>
                        <a:t>Use the same room / area</a:t>
                      </a:r>
                    </a:p>
                    <a:p>
                      <a:pPr marL="285750" indent="-285750">
                        <a:buFont typeface="Arial" panose="020B0604020202020204" pitchFamily="34" charset="0"/>
                        <a:buChar char="•"/>
                      </a:pPr>
                      <a:r>
                        <a:rPr lang="en-GB" sz="1200" baseline="0" dirty="0">
                          <a:solidFill>
                            <a:schemeClr val="tx1"/>
                          </a:solidFill>
                        </a:rPr>
                        <a:t>Follow the same routine</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2"/>
                  </a:ext>
                </a:extLst>
              </a:tr>
              <a:tr h="1255327">
                <a:tc>
                  <a:txBody>
                    <a:bodyPr/>
                    <a:lstStyle/>
                    <a:p>
                      <a:r>
                        <a:rPr lang="en-GB" sz="1600" dirty="0">
                          <a:solidFill>
                            <a:schemeClr val="tx1"/>
                          </a:solidFill>
                        </a:rPr>
                        <a:t>Sensory issues</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Fluorescent lights, noisy</a:t>
                      </a:r>
                      <a:r>
                        <a:rPr lang="en-GB" sz="1200" baseline="0" dirty="0">
                          <a:solidFill>
                            <a:schemeClr val="tx1"/>
                          </a:solidFill>
                        </a:rPr>
                        <a:t> background, busy environments, other conversations in vicinity can cause distress and may prevent an autistic person from concentrating.</a:t>
                      </a:r>
                      <a:endParaRPr lang="en-GB" sz="1200" baseline="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Use a</a:t>
                      </a:r>
                      <a:r>
                        <a:rPr lang="en-GB" sz="1200" baseline="0" dirty="0">
                          <a:solidFill>
                            <a:schemeClr val="tx1"/>
                          </a:solidFill>
                        </a:rPr>
                        <a:t> meeting room rather than open plan office</a:t>
                      </a:r>
                    </a:p>
                    <a:p>
                      <a:pPr marL="285750" indent="-285750">
                        <a:buFont typeface="Arial" panose="020B0604020202020204" pitchFamily="34" charset="0"/>
                        <a:buChar char="•"/>
                      </a:pPr>
                      <a:r>
                        <a:rPr lang="en-GB" sz="1200" baseline="0" dirty="0">
                          <a:solidFill>
                            <a:schemeClr val="tx1"/>
                          </a:solidFill>
                        </a:rPr>
                        <a:t>Dim lighting</a:t>
                      </a:r>
                    </a:p>
                    <a:p>
                      <a:pPr marL="285750" indent="-285750">
                        <a:buFont typeface="Arial" panose="020B0604020202020204" pitchFamily="34" charset="0"/>
                        <a:buChar char="•"/>
                      </a:pPr>
                      <a:r>
                        <a:rPr lang="en-GB" sz="1200" baseline="0" dirty="0">
                          <a:solidFill>
                            <a:schemeClr val="tx1"/>
                          </a:solidFill>
                        </a:rPr>
                        <a:t>Arrange appointments at quieter times of day</a:t>
                      </a:r>
                    </a:p>
                    <a:p>
                      <a:pPr marL="285750" indent="-285750">
                        <a:buFont typeface="Arial" panose="020B0604020202020204" pitchFamily="34" charset="0"/>
                        <a:buChar char="•"/>
                      </a:pPr>
                      <a:r>
                        <a:rPr lang="en-GB" sz="1200" baseline="0" dirty="0">
                          <a:solidFill>
                            <a:schemeClr val="tx1"/>
                          </a:solidFill>
                        </a:rPr>
                        <a:t>Offer quiet space to wait rather than busy waiting area</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
        <p:nvSpPr>
          <p:cNvPr id="5" name="Title 1"/>
          <p:cNvSpPr txBox="1">
            <a:spLocks/>
          </p:cNvSpPr>
          <p:nvPr/>
        </p:nvSpPr>
        <p:spPr>
          <a:xfrm>
            <a:off x="251520" y="0"/>
            <a:ext cx="851763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rgbClr val="FF0000"/>
                </a:solidFill>
                <a:latin typeface="Calibri" panose="020F0502020204030204" pitchFamily="34" charset="0"/>
              </a:rPr>
              <a:t>Meetings and appointments continued…</a:t>
            </a:r>
            <a:endParaRPr lang="en-GB" dirty="0">
              <a:solidFill>
                <a:srgbClr val="FF0000"/>
              </a:solidFill>
              <a:latin typeface="Calibri" panose="020F0502020204030204" pitchFamily="34" charset="0"/>
            </a:endParaRPr>
          </a:p>
        </p:txBody>
      </p:sp>
    </p:spTree>
    <p:extLst>
      <p:ext uri="{BB962C8B-B14F-4D97-AF65-F5344CB8AC3E}">
        <p14:creationId xmlns:p14="http://schemas.microsoft.com/office/powerpoint/2010/main" val="46527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l"/>
            <a:r>
              <a:rPr lang="en-GB" sz="2400" dirty="0">
                <a:solidFill>
                  <a:srgbClr val="D5963C"/>
                </a:solidFill>
                <a:latin typeface="Calibri" panose="020F0502020204030204" pitchFamily="34" charset="0"/>
              </a:rPr>
              <a:t>Autism specific work issues to consider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5331850"/>
              </p:ext>
            </p:extLst>
          </p:nvPr>
        </p:nvGraphicFramePr>
        <p:xfrm>
          <a:off x="467544" y="1143000"/>
          <a:ext cx="8229599" cy="3291840"/>
        </p:xfrm>
        <a:graphic>
          <a:graphicData uri="http://schemas.openxmlformats.org/drawingml/2006/table">
            <a:tbl>
              <a:tblPr firstRow="1" bandRow="1">
                <a:tableStyleId>{F2DE63D5-997A-4646-A377-4702673A728D}</a:tableStyleId>
              </a:tblPr>
              <a:tblGrid>
                <a:gridCol w="4210290">
                  <a:extLst>
                    <a:ext uri="{9D8B030D-6E8A-4147-A177-3AD203B41FA5}">
                      <a16:colId xmlns:a16="http://schemas.microsoft.com/office/drawing/2014/main" val="20000"/>
                    </a:ext>
                  </a:extLst>
                </a:gridCol>
                <a:gridCol w="4019309">
                  <a:extLst>
                    <a:ext uri="{9D8B030D-6E8A-4147-A177-3AD203B41FA5}">
                      <a16:colId xmlns:a16="http://schemas.microsoft.com/office/drawing/2014/main" val="20001"/>
                    </a:ext>
                  </a:extLst>
                </a:gridCol>
              </a:tblGrid>
              <a:tr h="370840">
                <a:tc>
                  <a:txBody>
                    <a:bodyPr/>
                    <a:lstStyle/>
                    <a:p>
                      <a:r>
                        <a:rPr lang="en-GB" dirty="0">
                          <a:solidFill>
                            <a:schemeClr val="bg1"/>
                          </a:solidFill>
                        </a:rPr>
                        <a:t>Conditions</a:t>
                      </a:r>
                      <a:r>
                        <a:rPr lang="en-GB" baseline="0" dirty="0">
                          <a:solidFill>
                            <a:schemeClr val="bg1"/>
                          </a:solidFill>
                        </a:rPr>
                        <a:t>  / tasks that may cause problems for autistic people </a:t>
                      </a:r>
                    </a:p>
                  </a:txBody>
                  <a:tcPr/>
                </a:tc>
                <a:tc>
                  <a:txBody>
                    <a:bodyPr/>
                    <a:lstStyle/>
                    <a:p>
                      <a:r>
                        <a:rPr lang="en-GB" dirty="0">
                          <a:solidFill>
                            <a:schemeClr val="bg1"/>
                          </a:solidFill>
                        </a:rPr>
                        <a:t>Conditions</a:t>
                      </a:r>
                      <a:r>
                        <a:rPr lang="en-GB" baseline="0" dirty="0">
                          <a:solidFill>
                            <a:schemeClr val="bg1"/>
                          </a:solidFill>
                        </a:rPr>
                        <a:t> / tasks that may benefit autistic people</a:t>
                      </a:r>
                    </a:p>
                  </a:txBody>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Varying</a:t>
                      </a:r>
                      <a:r>
                        <a:rPr lang="en-GB" sz="1400" baseline="0" dirty="0"/>
                        <a:t> shift patterns</a:t>
                      </a:r>
                    </a:p>
                    <a:p>
                      <a:pPr marL="285750" indent="-285750">
                        <a:buFont typeface="Arial" panose="020B0604020202020204" pitchFamily="34" charset="0"/>
                        <a:buChar char="•"/>
                      </a:pPr>
                      <a:r>
                        <a:rPr lang="en-GB" sz="1400" baseline="0" dirty="0"/>
                        <a:t>Uniform / protective clothing</a:t>
                      </a:r>
                    </a:p>
                    <a:p>
                      <a:pPr marL="285750" indent="-285750">
                        <a:buFont typeface="Arial" panose="020B0604020202020204" pitchFamily="34" charset="0"/>
                        <a:buChar char="•"/>
                      </a:pPr>
                      <a:r>
                        <a:rPr lang="en-GB" sz="1400" baseline="0" dirty="0"/>
                        <a:t>Chaotic environments</a:t>
                      </a:r>
                    </a:p>
                    <a:p>
                      <a:pPr marL="285750" indent="-285750">
                        <a:buFont typeface="Arial" panose="020B0604020202020204" pitchFamily="34" charset="0"/>
                        <a:buChar char="•"/>
                      </a:pPr>
                      <a:r>
                        <a:rPr lang="en-GB" sz="1400" baseline="0" dirty="0"/>
                        <a:t>Loud noises, strong smells, bright lights</a:t>
                      </a:r>
                    </a:p>
                    <a:p>
                      <a:pPr marL="285750" indent="-285750">
                        <a:buFont typeface="Arial" panose="020B0604020202020204" pitchFamily="34" charset="0"/>
                        <a:buChar char="•"/>
                      </a:pPr>
                      <a:r>
                        <a:rPr lang="en-GB" sz="1400" baseline="0" dirty="0"/>
                        <a:t>Making ‘small talk’</a:t>
                      </a:r>
                    </a:p>
                    <a:p>
                      <a:pPr marL="285750" indent="-285750">
                        <a:buFont typeface="Arial" panose="020B0604020202020204" pitchFamily="34" charset="0"/>
                        <a:buChar char="•"/>
                      </a:pPr>
                      <a:r>
                        <a:rPr lang="en-GB" sz="1400" baseline="0" dirty="0"/>
                        <a:t>Managing competing priorities</a:t>
                      </a:r>
                    </a:p>
                    <a:p>
                      <a:pPr marL="285750" indent="-285750">
                        <a:buFont typeface="Arial" panose="020B0604020202020204" pitchFamily="34" charset="0"/>
                        <a:buChar char="•"/>
                      </a:pPr>
                      <a:r>
                        <a:rPr lang="en-GB" sz="1400" baseline="0" dirty="0"/>
                        <a:t>Complex problem solving</a:t>
                      </a:r>
                    </a:p>
                    <a:p>
                      <a:pPr marL="285750" indent="-285750">
                        <a:buFont typeface="Arial" panose="020B0604020202020204" pitchFamily="34" charset="0"/>
                        <a:buChar char="•"/>
                      </a:pPr>
                      <a:r>
                        <a:rPr lang="en-GB" sz="1400" baseline="0" dirty="0"/>
                        <a:t>Large teams</a:t>
                      </a:r>
                    </a:p>
                    <a:p>
                      <a:pPr marL="285750" indent="-285750">
                        <a:buFont typeface="Arial" panose="020B0604020202020204" pitchFamily="34" charset="0"/>
                        <a:buChar char="•"/>
                      </a:pPr>
                      <a:r>
                        <a:rPr lang="en-GB" sz="1400" baseline="0" dirty="0"/>
                        <a:t>High levels off staff turnover</a:t>
                      </a:r>
                    </a:p>
                    <a:p>
                      <a:pPr marL="285750" indent="-285750">
                        <a:buFont typeface="Arial" panose="020B0604020202020204" pitchFamily="34" charset="0"/>
                        <a:buChar char="•"/>
                      </a:pPr>
                      <a:endParaRPr lang="en-GB" sz="1400" baseline="0" dirty="0"/>
                    </a:p>
                    <a:p>
                      <a:pPr marL="285750" indent="-285750">
                        <a:buFont typeface="Arial" panose="020B0604020202020204" pitchFamily="34" charset="0"/>
                        <a:buChar char="•"/>
                      </a:pPr>
                      <a:endParaRPr lang="en-GB" sz="1400" dirty="0">
                        <a:latin typeface="Calibri" panose="020F0502020204030204" pitchFamily="34" charset="0"/>
                      </a:endParaRPr>
                    </a:p>
                  </a:txBody>
                  <a:tcPr/>
                </a:tc>
                <a:tc>
                  <a:txBody>
                    <a:bodyPr/>
                    <a:lstStyle/>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Defined tasks</a:t>
                      </a:r>
                    </a:p>
                    <a:p>
                      <a:pPr marL="285750" indent="-285750">
                        <a:buFont typeface="Arial" panose="020B0604020202020204" pitchFamily="34" charset="0"/>
                        <a:buChar char="•"/>
                      </a:pPr>
                      <a:r>
                        <a:rPr lang="en-GB" sz="1400" dirty="0"/>
                        <a:t>Repetitive activities</a:t>
                      </a:r>
                    </a:p>
                    <a:p>
                      <a:pPr marL="285750" indent="-285750">
                        <a:buFont typeface="Arial" panose="020B0604020202020204" pitchFamily="34" charset="0"/>
                        <a:buChar char="•"/>
                      </a:pPr>
                      <a:r>
                        <a:rPr lang="en-GB" sz="1400" dirty="0"/>
                        <a:t>Consistent line management system</a:t>
                      </a:r>
                    </a:p>
                    <a:p>
                      <a:pPr marL="285750" indent="-285750">
                        <a:buFont typeface="Arial" panose="020B0604020202020204" pitchFamily="34" charset="0"/>
                        <a:buChar char="•"/>
                      </a:pPr>
                      <a:r>
                        <a:rPr lang="en-GB" sz="1400" dirty="0"/>
                        <a:t>Attention</a:t>
                      </a:r>
                      <a:r>
                        <a:rPr lang="en-GB" sz="1400" baseline="0" dirty="0"/>
                        <a:t> to detail</a:t>
                      </a:r>
                    </a:p>
                    <a:p>
                      <a:pPr marL="285750" indent="-285750">
                        <a:buFont typeface="Arial" panose="020B0604020202020204" pitchFamily="34" charset="0"/>
                        <a:buChar char="•"/>
                      </a:pPr>
                      <a:r>
                        <a:rPr lang="en-GB" sz="1400" baseline="0" dirty="0"/>
                        <a:t>Set hours of work</a:t>
                      </a:r>
                    </a:p>
                    <a:p>
                      <a:pPr marL="285750" indent="-285750">
                        <a:buFont typeface="Arial" panose="020B0604020202020204" pitchFamily="34" charset="0"/>
                        <a:buChar char="•"/>
                      </a:pPr>
                      <a:r>
                        <a:rPr lang="en-GB" sz="1400" baseline="0" dirty="0"/>
                        <a:t>Linked to special interests</a:t>
                      </a:r>
                    </a:p>
                    <a:p>
                      <a:pPr marL="285750" indent="-285750">
                        <a:buFont typeface="Arial" panose="020B0604020202020204" pitchFamily="34" charset="0"/>
                        <a:buChar char="•"/>
                      </a:pPr>
                      <a:r>
                        <a:rPr lang="en-GB" sz="1400" baseline="0" dirty="0"/>
                        <a:t>Small teams</a:t>
                      </a:r>
                    </a:p>
                    <a:p>
                      <a:pPr marL="285750" indent="-285750">
                        <a:buFont typeface="Arial" panose="020B0604020202020204" pitchFamily="34" charset="0"/>
                        <a:buChar char="•"/>
                      </a:pPr>
                      <a:r>
                        <a:rPr lang="en-GB" sz="1400" baseline="0" dirty="0"/>
                        <a:t>Supportive environment</a:t>
                      </a:r>
                    </a:p>
                    <a:p>
                      <a:pPr marL="285750" indent="-285750">
                        <a:buFont typeface="Arial" panose="020B0604020202020204" pitchFamily="34" charset="0"/>
                        <a:buChar char="•"/>
                      </a:pPr>
                      <a:endParaRPr lang="en-GB" sz="1400" dirty="0">
                        <a:latin typeface="Calibri" panose="020F050202020403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1063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9" y="0"/>
            <a:ext cx="8386597" cy="1143000"/>
          </a:xfrm>
        </p:spPr>
        <p:txBody>
          <a:bodyPr/>
          <a:lstStyle/>
          <a:p>
            <a:pPr algn="l"/>
            <a:r>
              <a:rPr lang="en-GB" sz="2400" dirty="0">
                <a:solidFill>
                  <a:srgbClr val="DAD821"/>
                </a:solidFill>
                <a:latin typeface="Calibri" panose="020F0502020204030204" pitchFamily="34" charset="0"/>
              </a:rPr>
              <a:t>Defining employment essentials and preferences</a:t>
            </a:r>
            <a:endParaRPr lang="en-GB" dirty="0">
              <a:solidFill>
                <a:srgbClr val="DAD821"/>
              </a:solidFill>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18576971"/>
              </p:ext>
            </p:extLst>
          </p:nvPr>
        </p:nvGraphicFramePr>
        <p:xfrm>
          <a:off x="251520" y="906946"/>
          <a:ext cx="8640954" cy="5703859"/>
        </p:xfrm>
        <a:graphic>
          <a:graphicData uri="http://schemas.openxmlformats.org/drawingml/2006/table">
            <a:tbl>
              <a:tblPr firstRow="1" bandRow="1">
                <a:tableStyleId>{17292A2E-F333-43FB-9621-5CBBE7FDCDCB}</a:tableStyleId>
              </a:tblPr>
              <a:tblGrid>
                <a:gridCol w="1577049">
                  <a:extLst>
                    <a:ext uri="{9D8B030D-6E8A-4147-A177-3AD203B41FA5}">
                      <a16:colId xmlns:a16="http://schemas.microsoft.com/office/drawing/2014/main" val="20000"/>
                    </a:ext>
                  </a:extLst>
                </a:gridCol>
                <a:gridCol w="3559215">
                  <a:extLst>
                    <a:ext uri="{9D8B030D-6E8A-4147-A177-3AD203B41FA5}">
                      <a16:colId xmlns:a16="http://schemas.microsoft.com/office/drawing/2014/main" val="20001"/>
                    </a:ext>
                  </a:extLst>
                </a:gridCol>
                <a:gridCol w="3504690">
                  <a:extLst>
                    <a:ext uri="{9D8B030D-6E8A-4147-A177-3AD203B41FA5}">
                      <a16:colId xmlns:a16="http://schemas.microsoft.com/office/drawing/2014/main" val="20002"/>
                    </a:ext>
                  </a:extLst>
                </a:gridCol>
              </a:tblGrid>
              <a:tr h="358918">
                <a:tc>
                  <a:txBody>
                    <a:bodyPr/>
                    <a:lstStyle/>
                    <a:p>
                      <a:endParaRPr lang="en-GB" dirty="0">
                        <a:latin typeface="Calibri" panose="020F0502020204030204" pitchFamily="34" charset="0"/>
                      </a:endParaRPr>
                    </a:p>
                  </a:txBody>
                  <a:tcPr/>
                </a:tc>
                <a:tc>
                  <a:txBody>
                    <a:bodyPr/>
                    <a:lstStyle/>
                    <a:p>
                      <a:r>
                        <a:rPr lang="en-GB" dirty="0"/>
                        <a:t>Possible</a:t>
                      </a:r>
                      <a:r>
                        <a:rPr lang="en-GB" baseline="0" dirty="0"/>
                        <a:t> 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1434440">
                <a:tc>
                  <a:txBody>
                    <a:bodyPr/>
                    <a:lstStyle/>
                    <a:p>
                      <a:r>
                        <a:rPr lang="en-GB" sz="1600" dirty="0">
                          <a:solidFill>
                            <a:schemeClr val="tx1"/>
                          </a:solidFill>
                        </a:rPr>
                        <a:t>Difficulties in Social</a:t>
                      </a:r>
                      <a:r>
                        <a:rPr lang="en-GB" sz="1600" baseline="0" dirty="0">
                          <a:solidFill>
                            <a:schemeClr val="tx1"/>
                          </a:solidFill>
                        </a:rPr>
                        <a:t> interaction and communication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Often,</a:t>
                      </a:r>
                      <a:r>
                        <a:rPr lang="en-GB" sz="1200" baseline="0" dirty="0">
                          <a:solidFill>
                            <a:schemeClr val="tx1"/>
                          </a:solidFill>
                        </a:rPr>
                        <a:t> autistic people will provide the information they are specifically asked about, and may not provide additional information about their needs. Often open-ended questions can prove difficult to answer.</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Ask specific questions</a:t>
                      </a:r>
                    </a:p>
                    <a:p>
                      <a:pPr marL="285750" indent="-285750">
                        <a:buFont typeface="Arial" panose="020B0604020202020204" pitchFamily="34" charset="0"/>
                        <a:buChar char="•"/>
                      </a:pPr>
                      <a:r>
                        <a:rPr lang="en-GB" sz="1200" dirty="0">
                          <a:solidFill>
                            <a:schemeClr val="tx1"/>
                          </a:solidFill>
                        </a:rPr>
                        <a:t>Use checklists</a:t>
                      </a:r>
                      <a:r>
                        <a:rPr lang="en-GB" sz="1200" baseline="0" dirty="0">
                          <a:solidFill>
                            <a:schemeClr val="tx1"/>
                          </a:solidFill>
                        </a:rPr>
                        <a:t> and questionnaires with closed questions, offer written information for the individual’s future reference</a:t>
                      </a:r>
                    </a:p>
                    <a:p>
                      <a:pPr marL="285750" indent="-285750">
                        <a:buFont typeface="Arial" panose="020B0604020202020204" pitchFamily="34" charset="0"/>
                        <a:buChar char="•"/>
                      </a:pPr>
                      <a:r>
                        <a:rPr lang="en-GB" sz="1200" baseline="0" dirty="0">
                          <a:solidFill>
                            <a:schemeClr val="tx1"/>
                          </a:solidFill>
                        </a:rPr>
                        <a:t>Be thorough, ensure you have covered all aspects of employment and don’t rely on the individual raising issues without being specifically asked</a:t>
                      </a: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1"/>
                  </a:ext>
                </a:extLst>
              </a:tr>
              <a:tr h="987024">
                <a:tc>
                  <a:txBody>
                    <a:bodyPr/>
                    <a:lstStyle/>
                    <a:p>
                      <a:r>
                        <a:rPr lang="en-GB" sz="1600" dirty="0">
                          <a:solidFill>
                            <a:schemeClr val="tx1"/>
                          </a:solidFill>
                        </a:rPr>
                        <a:t>Difficulties in </a:t>
                      </a:r>
                      <a:r>
                        <a:rPr lang="en-GB" sz="1600" baseline="0" dirty="0">
                          <a:solidFill>
                            <a:schemeClr val="tx1"/>
                          </a:solidFill>
                        </a:rPr>
                        <a:t>Social Imagination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Sometimes autistic people may</a:t>
                      </a:r>
                      <a:r>
                        <a:rPr lang="en-GB" sz="1200" baseline="0" dirty="0">
                          <a:solidFill>
                            <a:schemeClr val="tx1"/>
                          </a:solidFill>
                        </a:rPr>
                        <a:t> find it difficult to predict their suitability for employment opportunities and working environments, or may find it difficult to imagine the attributes needed for particular jobs. Difficulties with planning and problem solving may cause issues with considering travel to work and areas within which a job could be managed.</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Ascertain</a:t>
                      </a:r>
                      <a:r>
                        <a:rPr lang="en-GB" sz="1200" baseline="0" dirty="0">
                          <a:solidFill>
                            <a:schemeClr val="tx1"/>
                          </a:solidFill>
                        </a:rPr>
                        <a:t> the essential requirements any employment opportunity would need to meet for the individual to cope</a:t>
                      </a:r>
                    </a:p>
                    <a:p>
                      <a:pPr marL="285750" indent="-285750">
                        <a:buFont typeface="Arial" panose="020B0604020202020204" pitchFamily="34" charset="0"/>
                        <a:buChar char="•"/>
                      </a:pPr>
                      <a:r>
                        <a:rPr lang="en-GB" sz="1200" baseline="0" dirty="0">
                          <a:solidFill>
                            <a:schemeClr val="tx1"/>
                          </a:solidFill>
                        </a:rPr>
                        <a:t>Explore travel options, including travel time to support the individual to seek work in the appropriate geographical area</a:t>
                      </a:r>
                    </a:p>
                    <a:p>
                      <a:pPr marL="285750" indent="-285750">
                        <a:buFont typeface="Arial" panose="020B0604020202020204" pitchFamily="34" charset="0"/>
                        <a:buChar char="•"/>
                      </a:pPr>
                      <a:r>
                        <a:rPr lang="en-GB" sz="1200" baseline="0" dirty="0">
                          <a:solidFill>
                            <a:schemeClr val="tx1"/>
                          </a:solidFill>
                        </a:rPr>
                        <a:t>Use lists of potential work sectors to help the individual to verbalise their preferences </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2"/>
                  </a:ext>
                </a:extLst>
              </a:tr>
              <a:tr h="1040419">
                <a:tc>
                  <a:txBody>
                    <a:bodyPr/>
                    <a:lstStyle/>
                    <a:p>
                      <a:r>
                        <a:rPr lang="en-GB" sz="1600" dirty="0">
                          <a:solidFill>
                            <a:schemeClr val="tx1"/>
                          </a:solidFill>
                        </a:rPr>
                        <a:t>Sensory issues and</a:t>
                      </a:r>
                      <a:r>
                        <a:rPr lang="en-GB" sz="1600" baseline="0" dirty="0">
                          <a:solidFill>
                            <a:schemeClr val="tx1"/>
                          </a:solidFill>
                        </a:rPr>
                        <a:t> preference for predictability</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If the autistic person experiences sensory issues or</a:t>
                      </a:r>
                      <a:r>
                        <a:rPr lang="en-GB" sz="1200" baseline="0" dirty="0">
                          <a:solidFill>
                            <a:schemeClr val="tx1"/>
                          </a:solidFill>
                        </a:rPr>
                        <a:t> dislikes change, it may mean that certain types of employment are not suitable. If not discussed fully these issues may be missed and will have a significant impact on the autistic person's ability to maintain their job.</a:t>
                      </a:r>
                    </a:p>
                  </a:txBody>
                  <a:tcPr/>
                </a:tc>
                <a:tc>
                  <a:txBody>
                    <a:bodyPr/>
                    <a:lstStyle/>
                    <a:p>
                      <a:pPr marL="285750" indent="-285750">
                        <a:buFont typeface="Arial" panose="020B0604020202020204" pitchFamily="34" charset="0"/>
                        <a:buChar char="•"/>
                      </a:pPr>
                      <a:r>
                        <a:rPr lang="en-GB" sz="1200" dirty="0">
                          <a:solidFill>
                            <a:schemeClr val="tx1"/>
                          </a:solidFill>
                        </a:rPr>
                        <a:t>Ask specific questions relating to work environment limitations,</a:t>
                      </a:r>
                      <a:r>
                        <a:rPr lang="en-GB" sz="1200" baseline="0" dirty="0">
                          <a:solidFill>
                            <a:schemeClr val="tx1"/>
                          </a:solidFill>
                        </a:rPr>
                        <a:t> working hours and ability to work flexibly</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3"/>
                  </a:ext>
                </a:extLst>
              </a:tr>
              <a:tr h="1040419">
                <a:tc>
                  <a:txBody>
                    <a:bodyPr/>
                    <a:lstStyle/>
                    <a:p>
                      <a:r>
                        <a:rPr lang="en-GB" sz="1600" dirty="0">
                          <a:solidFill>
                            <a:schemeClr val="tx1"/>
                          </a:solidFill>
                        </a:rPr>
                        <a:t>Special</a:t>
                      </a:r>
                      <a:r>
                        <a:rPr lang="en-GB" sz="1600" baseline="0" dirty="0">
                          <a:solidFill>
                            <a:schemeClr val="tx1"/>
                          </a:solidFill>
                        </a:rPr>
                        <a:t> interests and attributes </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Often autistic people have attributes that are extremely beneficial to employers and special interests that are linked to extensive skills and knowledge in a particular area. </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Explore special interests and how they may</a:t>
                      </a:r>
                      <a:r>
                        <a:rPr lang="en-GB" sz="1200" baseline="0" dirty="0">
                          <a:solidFill>
                            <a:schemeClr val="tx1"/>
                          </a:solidFill>
                        </a:rPr>
                        <a:t> relate to the work environment</a:t>
                      </a:r>
                    </a:p>
                    <a:p>
                      <a:pPr marL="285750" indent="-285750">
                        <a:buFont typeface="Arial" panose="020B0604020202020204" pitchFamily="34" charset="0"/>
                        <a:buChar char="•"/>
                      </a:pPr>
                      <a:r>
                        <a:rPr lang="en-GB" sz="1200" baseline="0" dirty="0">
                          <a:solidFill>
                            <a:schemeClr val="tx1"/>
                          </a:solidFill>
                        </a:rPr>
                        <a:t>Ascertain skills and knowledge that may not have been acquired through formal study or experience</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3542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8721"/>
            <a:ext cx="8517633" cy="1143000"/>
          </a:xfrm>
        </p:spPr>
        <p:txBody>
          <a:bodyPr/>
          <a:lstStyle/>
          <a:p>
            <a:pPr algn="l"/>
            <a:r>
              <a:rPr lang="en-GB" sz="2400" dirty="0">
                <a:solidFill>
                  <a:srgbClr val="70A43E"/>
                </a:solidFill>
                <a:latin typeface="Calibri" panose="020F0502020204030204" pitchFamily="34" charset="0"/>
              </a:rPr>
              <a:t>The job search</a:t>
            </a:r>
            <a:endParaRPr lang="en-GB" dirty="0">
              <a:solidFill>
                <a:srgbClr val="70A43E"/>
              </a:solidFill>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4579355"/>
              </p:ext>
            </p:extLst>
          </p:nvPr>
        </p:nvGraphicFramePr>
        <p:xfrm>
          <a:off x="179512" y="939412"/>
          <a:ext cx="8784970" cy="5585932"/>
        </p:xfrm>
        <a:graphic>
          <a:graphicData uri="http://schemas.openxmlformats.org/drawingml/2006/table">
            <a:tbl>
              <a:tblPr firstRow="1" bandRow="1">
                <a:tableStyleId>{5A111915-BE36-4E01-A7E5-04B1672EAD32}</a:tableStyleId>
              </a:tblPr>
              <a:tblGrid>
                <a:gridCol w="1634923">
                  <a:extLst>
                    <a:ext uri="{9D8B030D-6E8A-4147-A177-3AD203B41FA5}">
                      <a16:colId xmlns:a16="http://schemas.microsoft.com/office/drawing/2014/main" val="20000"/>
                    </a:ext>
                  </a:extLst>
                </a:gridCol>
                <a:gridCol w="3674961">
                  <a:extLst>
                    <a:ext uri="{9D8B030D-6E8A-4147-A177-3AD203B41FA5}">
                      <a16:colId xmlns:a16="http://schemas.microsoft.com/office/drawing/2014/main" val="20001"/>
                    </a:ext>
                  </a:extLst>
                </a:gridCol>
                <a:gridCol w="3475086">
                  <a:extLst>
                    <a:ext uri="{9D8B030D-6E8A-4147-A177-3AD203B41FA5}">
                      <a16:colId xmlns:a16="http://schemas.microsoft.com/office/drawing/2014/main" val="20002"/>
                    </a:ext>
                  </a:extLst>
                </a:gridCol>
              </a:tblGrid>
              <a:tr h="382469">
                <a:tc>
                  <a:txBody>
                    <a:bodyPr/>
                    <a:lstStyle/>
                    <a:p>
                      <a:endParaRPr lang="en-GB" dirty="0">
                        <a:latin typeface="Calibri" panose="020F0502020204030204" pitchFamily="34" charset="0"/>
                      </a:endParaRPr>
                    </a:p>
                  </a:txBody>
                  <a:tcPr/>
                </a:tc>
                <a:tc>
                  <a:txBody>
                    <a:bodyPr/>
                    <a:lstStyle/>
                    <a:p>
                      <a:r>
                        <a:rPr lang="en-GB" dirty="0"/>
                        <a:t>Possible</a:t>
                      </a:r>
                      <a:r>
                        <a:rPr lang="en-GB" baseline="0" dirty="0"/>
                        <a:t> 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1816726">
                <a:tc>
                  <a:txBody>
                    <a:bodyPr/>
                    <a:lstStyle/>
                    <a:p>
                      <a:r>
                        <a:rPr lang="en-GB" sz="1600" dirty="0">
                          <a:solidFill>
                            <a:schemeClr val="tx1"/>
                          </a:solidFill>
                        </a:rPr>
                        <a:t>Difficulties in Social</a:t>
                      </a:r>
                      <a:r>
                        <a:rPr lang="en-GB" sz="1600" baseline="0" dirty="0">
                          <a:solidFill>
                            <a:schemeClr val="tx1"/>
                          </a:solidFill>
                        </a:rPr>
                        <a:t> interaction and Social Communication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Autistic people have difficulty</a:t>
                      </a:r>
                      <a:r>
                        <a:rPr lang="en-GB" sz="1200" baseline="0" dirty="0">
                          <a:solidFill>
                            <a:schemeClr val="tx1"/>
                          </a:solidFill>
                        </a:rPr>
                        <a:t> in understanding figurative language. Most job adverts and job descriptions are heavily laden with figurative language (‘be flexible’, ‘team player’ etc) making them difficult for individuals with autism to interpret.  This difficulty will also impact on the person's ability to convey their skills in the figurative language needed for many job search online tools.</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Explain figurative</a:t>
                      </a:r>
                      <a:r>
                        <a:rPr lang="en-GB" sz="1200" baseline="0" dirty="0">
                          <a:solidFill>
                            <a:schemeClr val="tx1"/>
                          </a:solidFill>
                        </a:rPr>
                        <a:t> phrases using literal language</a:t>
                      </a:r>
                    </a:p>
                    <a:p>
                      <a:pPr marL="285750" indent="-285750">
                        <a:buFont typeface="Arial" panose="020B0604020202020204" pitchFamily="34" charset="0"/>
                        <a:buChar char="•"/>
                      </a:pPr>
                      <a:r>
                        <a:rPr lang="en-GB" sz="1200" baseline="0" dirty="0">
                          <a:solidFill>
                            <a:schemeClr val="tx1"/>
                          </a:solidFill>
                        </a:rPr>
                        <a:t>Online idiom and metaphor translators may be useful</a:t>
                      </a:r>
                    </a:p>
                    <a:p>
                      <a:pPr marL="285750" indent="-285750">
                        <a:buFont typeface="Arial" panose="020B0604020202020204" pitchFamily="34" charset="0"/>
                        <a:buChar char="•"/>
                      </a:pPr>
                      <a:r>
                        <a:rPr lang="en-GB" sz="1200" baseline="0" dirty="0">
                          <a:solidFill>
                            <a:schemeClr val="tx1"/>
                          </a:solidFill>
                        </a:rPr>
                        <a:t>Assist the person by providing ‘figurative’ descriptions of their skills which can be used for job matching and in job search tools</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1"/>
                  </a:ext>
                </a:extLst>
              </a:tr>
              <a:tr h="1761245">
                <a:tc>
                  <a:txBody>
                    <a:bodyPr/>
                    <a:lstStyle/>
                    <a:p>
                      <a:r>
                        <a:rPr lang="en-GB" sz="1600" dirty="0">
                          <a:solidFill>
                            <a:schemeClr val="tx1"/>
                          </a:solidFill>
                        </a:rPr>
                        <a:t>Difficulties in </a:t>
                      </a:r>
                      <a:r>
                        <a:rPr lang="en-GB" sz="1600" baseline="0" dirty="0">
                          <a:solidFill>
                            <a:schemeClr val="tx1"/>
                          </a:solidFill>
                        </a:rPr>
                        <a:t>Social Imagination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Difficulties predicting</a:t>
                      </a:r>
                      <a:r>
                        <a:rPr lang="en-GB" sz="1200" baseline="0" dirty="0">
                          <a:solidFill>
                            <a:schemeClr val="tx1"/>
                          </a:solidFill>
                        </a:rPr>
                        <a:t> what others need or expect, planning or problem solving can make it difficult for autistic people to compare their skills to those stated in job descriptions.</a:t>
                      </a:r>
                    </a:p>
                    <a:p>
                      <a:endParaRPr lang="en-GB" sz="1200" baseline="0" dirty="0">
                        <a:solidFill>
                          <a:schemeClr val="tx1"/>
                        </a:solidFill>
                      </a:endParaRPr>
                    </a:p>
                    <a:p>
                      <a:r>
                        <a:rPr lang="en-GB" sz="1200" baseline="0" dirty="0">
                          <a:solidFill>
                            <a:schemeClr val="tx1"/>
                          </a:solidFill>
                        </a:rPr>
                        <a:t>It is often difficult for autistic people to relate their existing skills or experiences to new situations.</a:t>
                      </a:r>
                      <a:endParaRPr lang="en-GB" sz="1200" dirty="0">
                        <a:solidFill>
                          <a:schemeClr val="tx1"/>
                        </a:solidFill>
                        <a:latin typeface="Calibri" panose="020F0502020204030204" pitchFamily="34" charset="0"/>
                      </a:endParaRPr>
                    </a:p>
                  </a:txBody>
                  <a:tcPr/>
                </a:tc>
                <a:tc>
                  <a:txBody>
                    <a:bodyPr/>
                    <a:lstStyle/>
                    <a:p>
                      <a:pPr marL="285750" indent="-285750" algn="l" rtl="0" eaLnBrk="1" latinLnBrk="0" hangingPunct="1">
                        <a:buFont typeface="Arial" panose="020B0604020202020204" pitchFamily="34" charset="0"/>
                        <a:buChar char="•"/>
                      </a:pPr>
                      <a:r>
                        <a:rPr lang="en-GB" sz="1200" dirty="0">
                          <a:solidFill>
                            <a:schemeClr val="tx1"/>
                          </a:solidFill>
                        </a:rPr>
                        <a:t>Encourage</a:t>
                      </a:r>
                      <a:r>
                        <a:rPr lang="en-GB" sz="1200" baseline="0" dirty="0">
                          <a:solidFill>
                            <a:schemeClr val="tx1"/>
                          </a:solidFill>
                        </a:rPr>
                        <a:t> the person to  list their personal information, preferences, skills and experience</a:t>
                      </a:r>
                      <a:endParaRPr lang="en-GB" sz="1200" kern="1200" baseline="0" dirty="0">
                        <a:solidFill>
                          <a:schemeClr val="tx1"/>
                        </a:solidFill>
                      </a:endParaRPr>
                    </a:p>
                    <a:p>
                      <a:pPr marL="285750" indent="-285750">
                        <a:buFont typeface="Arial" panose="020B0604020202020204" pitchFamily="34" charset="0"/>
                        <a:buChar char="•"/>
                      </a:pPr>
                      <a:r>
                        <a:rPr lang="en-GB" sz="1200" baseline="0" dirty="0">
                          <a:solidFill>
                            <a:schemeClr val="tx1"/>
                          </a:solidFill>
                        </a:rPr>
                        <a:t>Use lists of essential job criteria and travel requirements alongside skills when job matching  </a:t>
                      </a:r>
                    </a:p>
                    <a:p>
                      <a:pPr marL="285750" indent="-285750">
                        <a:buFont typeface="Arial" panose="020B0604020202020204" pitchFamily="34" charset="0"/>
                        <a:buChar char="•"/>
                      </a:pPr>
                      <a:r>
                        <a:rPr lang="en-GB" sz="1200" baseline="0" dirty="0">
                          <a:solidFill>
                            <a:schemeClr val="tx1"/>
                          </a:solidFill>
                        </a:rPr>
                        <a:t>Support the person to consider their existing skills and attributes  and  consider how they may relate to different situations</a:t>
                      </a: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2"/>
                  </a:ext>
                </a:extLst>
              </a:tr>
              <a:tr h="1625492">
                <a:tc>
                  <a:txBody>
                    <a:bodyPr/>
                    <a:lstStyle/>
                    <a:p>
                      <a:r>
                        <a:rPr lang="en-GB" sz="1600" dirty="0">
                          <a:solidFill>
                            <a:schemeClr val="tx1"/>
                          </a:solidFill>
                        </a:rPr>
                        <a:t>Routines / Structure</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Many autistic people feel more comfortable with set tasks, routines and defined timescales.</a:t>
                      </a:r>
                      <a:r>
                        <a:rPr lang="en-GB" sz="1200" baseline="0" dirty="0">
                          <a:solidFill>
                            <a:schemeClr val="tx1"/>
                          </a:solidFill>
                        </a:rPr>
                        <a:t> </a:t>
                      </a:r>
                      <a:r>
                        <a:rPr lang="en-GB" sz="1200" dirty="0">
                          <a:solidFill>
                            <a:schemeClr val="tx1"/>
                          </a:solidFill>
                        </a:rPr>
                        <a:t> They may find it difficult to quantify</a:t>
                      </a:r>
                      <a:r>
                        <a:rPr lang="en-GB" sz="1200" baseline="0" dirty="0">
                          <a:solidFill>
                            <a:schemeClr val="tx1"/>
                          </a:solidFill>
                        </a:rPr>
                        <a:t> terms such as ‘regularly’, ‘frequently’ or ‘often’ and using such unstructured terms may cause anxiety as they may not be clear as to what is expected of them.</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If the person is required to search for or apply for a specific number of jobs in a given timescale, explain</a:t>
                      </a:r>
                      <a:r>
                        <a:rPr lang="en-GB" sz="1200" baseline="0" dirty="0">
                          <a:solidFill>
                            <a:schemeClr val="tx1"/>
                          </a:solidFill>
                        </a:rPr>
                        <a:t> this clearly.</a:t>
                      </a:r>
                    </a:p>
                    <a:p>
                      <a:pPr marL="285750" indent="-285750">
                        <a:buFont typeface="Arial" panose="020B0604020202020204" pitchFamily="34" charset="0"/>
                        <a:buChar char="•"/>
                      </a:pPr>
                      <a:r>
                        <a:rPr lang="en-GB" sz="1200" baseline="0" dirty="0">
                          <a:solidFill>
                            <a:schemeClr val="tx1"/>
                          </a:solidFill>
                        </a:rPr>
                        <a:t>Support them  to create a job search plan which specifies certain activities on certain days / at certain times.</a:t>
                      </a:r>
                    </a:p>
                    <a:p>
                      <a:pPr marL="285750" indent="-285750">
                        <a:buFont typeface="Arial" panose="020B0604020202020204" pitchFamily="34" charset="0"/>
                        <a:buChar char="•"/>
                      </a:pPr>
                      <a:r>
                        <a:rPr lang="en-GB" sz="1200" baseline="0" dirty="0">
                          <a:solidFill>
                            <a:schemeClr val="tx1"/>
                          </a:solidFill>
                        </a:rPr>
                        <a:t>Ensure that they  has understood what is expected of them.</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6964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0"/>
            <a:ext cx="8589641" cy="1143000"/>
          </a:xfrm>
        </p:spPr>
        <p:txBody>
          <a:bodyPr/>
          <a:lstStyle/>
          <a:p>
            <a:pPr algn="l"/>
            <a:r>
              <a:rPr lang="en-GB" sz="2400" dirty="0">
                <a:latin typeface="Calibri" panose="020F0502020204030204" pitchFamily="34" charset="0"/>
              </a:rPr>
              <a:t>Applying for jobs</a:t>
            </a:r>
            <a:endParaRPr lang="en-GB" dirty="0">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9037927"/>
              </p:ext>
            </p:extLst>
          </p:nvPr>
        </p:nvGraphicFramePr>
        <p:xfrm>
          <a:off x="179513" y="1143000"/>
          <a:ext cx="8784976" cy="5008663"/>
        </p:xfrm>
        <a:graphic>
          <a:graphicData uri="http://schemas.openxmlformats.org/drawingml/2006/table">
            <a:tbl>
              <a:tblPr firstRow="1" bandRow="1">
                <a:tableStyleId>{912C8C85-51F0-491E-9774-3900AFEF0FD7}</a:tableStyleId>
              </a:tblPr>
              <a:tblGrid>
                <a:gridCol w="1656183">
                  <a:extLst>
                    <a:ext uri="{9D8B030D-6E8A-4147-A177-3AD203B41FA5}">
                      <a16:colId xmlns:a16="http://schemas.microsoft.com/office/drawing/2014/main" val="20000"/>
                    </a:ext>
                  </a:extLst>
                </a:gridCol>
                <a:gridCol w="3336514">
                  <a:extLst>
                    <a:ext uri="{9D8B030D-6E8A-4147-A177-3AD203B41FA5}">
                      <a16:colId xmlns:a16="http://schemas.microsoft.com/office/drawing/2014/main" val="20001"/>
                    </a:ext>
                  </a:extLst>
                </a:gridCol>
                <a:gridCol w="3792279">
                  <a:extLst>
                    <a:ext uri="{9D8B030D-6E8A-4147-A177-3AD203B41FA5}">
                      <a16:colId xmlns:a16="http://schemas.microsoft.com/office/drawing/2014/main" val="20002"/>
                    </a:ext>
                  </a:extLst>
                </a:gridCol>
              </a:tblGrid>
              <a:tr h="349700">
                <a:tc>
                  <a:txBody>
                    <a:bodyPr/>
                    <a:lstStyle/>
                    <a:p>
                      <a:endParaRPr lang="en-GB" dirty="0">
                        <a:latin typeface="Calibri" panose="020F0502020204030204" pitchFamily="34" charset="0"/>
                      </a:endParaRPr>
                    </a:p>
                  </a:txBody>
                  <a:tcPr/>
                </a:tc>
                <a:tc>
                  <a:txBody>
                    <a:bodyPr/>
                    <a:lstStyle/>
                    <a:p>
                      <a:r>
                        <a:rPr lang="en-GB" baseline="0" dirty="0"/>
                        <a:t>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1630001">
                <a:tc>
                  <a:txBody>
                    <a:bodyPr/>
                    <a:lstStyle/>
                    <a:p>
                      <a:r>
                        <a:rPr lang="en-GB" sz="1600" dirty="0">
                          <a:solidFill>
                            <a:schemeClr val="tx1"/>
                          </a:solidFill>
                        </a:rPr>
                        <a:t>Difficulties in Social</a:t>
                      </a:r>
                      <a:r>
                        <a:rPr lang="en-GB" sz="1600" baseline="0" dirty="0">
                          <a:solidFill>
                            <a:schemeClr val="tx1"/>
                          </a:solidFill>
                        </a:rPr>
                        <a:t> Interaction and Social Communication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Difficulties with the use of figurative language may cause</a:t>
                      </a:r>
                      <a:r>
                        <a:rPr lang="en-GB" sz="1200" baseline="0" dirty="0">
                          <a:solidFill>
                            <a:schemeClr val="tx1"/>
                          </a:solidFill>
                        </a:rPr>
                        <a:t> difficulties in matching job applications or CVs to the job description, advert or person specification.</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Provide</a:t>
                      </a:r>
                      <a:r>
                        <a:rPr lang="en-GB" sz="1200" baseline="0" dirty="0">
                          <a:solidFill>
                            <a:schemeClr val="tx1"/>
                          </a:solidFill>
                        </a:rPr>
                        <a:t> explanations of figurative phrases</a:t>
                      </a:r>
                    </a:p>
                    <a:p>
                      <a:pPr marL="285750" indent="-285750">
                        <a:buFont typeface="Arial" panose="020B0604020202020204" pitchFamily="34" charset="0"/>
                        <a:buChar char="•"/>
                      </a:pPr>
                      <a:r>
                        <a:rPr lang="en-GB" sz="1200" baseline="0" dirty="0">
                          <a:solidFill>
                            <a:schemeClr val="tx1"/>
                          </a:solidFill>
                        </a:rPr>
                        <a:t>Encourage the use of these common figurative phrases in the application, as expected by employers</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1"/>
                  </a:ext>
                </a:extLst>
              </a:tr>
              <a:tr h="1458422">
                <a:tc>
                  <a:txBody>
                    <a:bodyPr/>
                    <a:lstStyle/>
                    <a:p>
                      <a:r>
                        <a:rPr lang="en-GB" sz="1600">
                          <a:solidFill>
                            <a:schemeClr val="tx1"/>
                          </a:solidFill>
                        </a:rPr>
                        <a:t>Difficulties </a:t>
                      </a:r>
                      <a:r>
                        <a:rPr lang="en-GB" sz="1600" dirty="0">
                          <a:solidFill>
                            <a:schemeClr val="tx1"/>
                          </a:solidFill>
                        </a:rPr>
                        <a:t>in </a:t>
                      </a:r>
                      <a:r>
                        <a:rPr lang="en-GB" sz="1600" baseline="0" dirty="0">
                          <a:solidFill>
                            <a:schemeClr val="tx1"/>
                          </a:solidFill>
                        </a:rPr>
                        <a:t>Social Imagination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Autistic people may have</a:t>
                      </a:r>
                      <a:r>
                        <a:rPr lang="en-GB" sz="1200" baseline="0" dirty="0">
                          <a:solidFill>
                            <a:schemeClr val="tx1"/>
                          </a:solidFill>
                        </a:rPr>
                        <a:t> difficulties predicting others or seeing things from another’s perspective. This may impact on their approach to applying for jobs or writing CVs, with them having difficulty in being able to write with the employer’s perspective in mind.</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1"/>
                          </a:solidFill>
                        </a:rPr>
                        <a:t>Provide support  to develop a basic CV that can be kept as a template</a:t>
                      </a:r>
                    </a:p>
                    <a:p>
                      <a:pPr marL="285750" indent="-285750">
                        <a:buFont typeface="Arial" panose="020B0604020202020204" pitchFamily="34" charset="0"/>
                        <a:buChar char="•"/>
                      </a:pPr>
                      <a:r>
                        <a:rPr lang="en-GB" sz="1200" baseline="0" dirty="0">
                          <a:solidFill>
                            <a:schemeClr val="tx1"/>
                          </a:solidFill>
                        </a:rPr>
                        <a:t>Offer assistance in writing a personal profile, providing examples is unlikely to be sufficient</a:t>
                      </a:r>
                    </a:p>
                    <a:p>
                      <a:pPr marL="285750" indent="-285750">
                        <a:buFont typeface="Arial" panose="020B0604020202020204" pitchFamily="34" charset="0"/>
                        <a:buChar char="•"/>
                      </a:pPr>
                      <a:r>
                        <a:rPr lang="en-GB" sz="1200" baseline="0" dirty="0">
                          <a:solidFill>
                            <a:schemeClr val="tx1"/>
                          </a:solidFill>
                        </a:rPr>
                        <a:t>Share ideas about what the employer may be expecting to see in a job application or CV, define rules if necessary (e.g. don’t write about personal relationships)</a:t>
                      </a: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2"/>
                  </a:ext>
                </a:extLst>
              </a:tr>
              <a:tr h="1458422">
                <a:tc>
                  <a:txBody>
                    <a:bodyPr/>
                    <a:lstStyle/>
                    <a:p>
                      <a:r>
                        <a:rPr lang="en-GB" sz="1600" dirty="0">
                          <a:solidFill>
                            <a:schemeClr val="tx1"/>
                          </a:solidFill>
                        </a:rPr>
                        <a:t>Preference</a:t>
                      </a:r>
                      <a:r>
                        <a:rPr lang="en-GB" sz="1600" baseline="0" dirty="0">
                          <a:solidFill>
                            <a:schemeClr val="tx1"/>
                          </a:solidFill>
                        </a:rPr>
                        <a:t> for </a:t>
                      </a:r>
                      <a:r>
                        <a:rPr lang="en-GB" sz="1600" dirty="0">
                          <a:solidFill>
                            <a:schemeClr val="tx1"/>
                          </a:solidFill>
                        </a:rPr>
                        <a:t>Structure</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Some autistic people may prefer a structured approach to CV writing, with content being added in defined stages. </a:t>
                      </a:r>
                    </a:p>
                    <a:p>
                      <a:r>
                        <a:rPr lang="en-GB" sz="1200" dirty="0">
                          <a:solidFill>
                            <a:schemeClr val="tx1"/>
                          </a:solidFill>
                        </a:rPr>
                        <a:t>Suggesting</a:t>
                      </a:r>
                      <a:r>
                        <a:rPr lang="en-GB" sz="1200" baseline="0" dirty="0">
                          <a:solidFill>
                            <a:schemeClr val="tx1"/>
                          </a:solidFill>
                        </a:rPr>
                        <a:t> that they choose a template may cause anxiety for those who experience difficulties in making choices.</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Use a</a:t>
                      </a:r>
                      <a:r>
                        <a:rPr lang="en-GB" sz="1200" baseline="0" dirty="0">
                          <a:solidFill>
                            <a:schemeClr val="tx1"/>
                          </a:solidFill>
                        </a:rPr>
                        <a:t> CV writing tool to provide structure</a:t>
                      </a:r>
                    </a:p>
                    <a:p>
                      <a:pPr marL="285750" indent="-285750">
                        <a:buFont typeface="Arial" panose="020B0604020202020204" pitchFamily="34" charset="0"/>
                        <a:buChar char="•"/>
                      </a:pPr>
                      <a:r>
                        <a:rPr lang="en-GB" sz="1200" baseline="0" dirty="0">
                          <a:solidFill>
                            <a:schemeClr val="tx1"/>
                          </a:solidFill>
                        </a:rPr>
                        <a:t>Recommend a CV template</a:t>
                      </a:r>
                    </a:p>
                    <a:p>
                      <a:pPr marL="285750" indent="-285750">
                        <a:buFont typeface="Arial" panose="020B0604020202020204" pitchFamily="34" charset="0"/>
                        <a:buChar char="•"/>
                      </a:pP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960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52" y="0"/>
            <a:ext cx="8543292" cy="1143000"/>
          </a:xfrm>
        </p:spPr>
        <p:txBody>
          <a:bodyPr/>
          <a:lstStyle/>
          <a:p>
            <a:pPr algn="l"/>
            <a:r>
              <a:rPr lang="en-GB" sz="2400" dirty="0">
                <a:solidFill>
                  <a:srgbClr val="FF0000"/>
                </a:solidFill>
                <a:latin typeface="Calibri" panose="020F0502020204030204" pitchFamily="34" charset="0"/>
              </a:rPr>
              <a:t>Job interviews</a:t>
            </a:r>
            <a:endParaRPr lang="en-GB" dirty="0">
              <a:solidFill>
                <a:srgbClr val="FF0000"/>
              </a:solidFill>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7252355"/>
              </p:ext>
            </p:extLst>
          </p:nvPr>
        </p:nvGraphicFramePr>
        <p:xfrm>
          <a:off x="153852" y="1089077"/>
          <a:ext cx="8856983" cy="4983208"/>
        </p:xfrm>
        <a:graphic>
          <a:graphicData uri="http://schemas.openxmlformats.org/drawingml/2006/table">
            <a:tbl>
              <a:tblPr firstRow="1" bandRow="1">
                <a:tableStyleId>{72833802-FEF1-4C79-8D5D-14CF1EAF98D9}</a:tableStyleId>
              </a:tblPr>
              <a:tblGrid>
                <a:gridCol w="1609836">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4078795">
                  <a:extLst>
                    <a:ext uri="{9D8B030D-6E8A-4147-A177-3AD203B41FA5}">
                      <a16:colId xmlns:a16="http://schemas.microsoft.com/office/drawing/2014/main" val="20002"/>
                    </a:ext>
                  </a:extLst>
                </a:gridCol>
              </a:tblGrid>
              <a:tr h="349888">
                <a:tc>
                  <a:txBody>
                    <a:bodyPr/>
                    <a:lstStyle/>
                    <a:p>
                      <a:endParaRPr lang="en-GB" dirty="0">
                        <a:latin typeface="Calibri" panose="020F0502020204030204" pitchFamily="34" charset="0"/>
                      </a:endParaRPr>
                    </a:p>
                  </a:txBody>
                  <a:tcPr/>
                </a:tc>
                <a:tc>
                  <a:txBody>
                    <a:bodyPr/>
                    <a:lstStyle/>
                    <a:p>
                      <a:r>
                        <a:rPr lang="en-GB" baseline="0" dirty="0"/>
                        <a:t>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2361747">
                <a:tc>
                  <a:txBody>
                    <a:bodyPr/>
                    <a:lstStyle/>
                    <a:p>
                      <a:r>
                        <a:rPr lang="en-GB" sz="1600" dirty="0">
                          <a:solidFill>
                            <a:schemeClr val="tx1"/>
                          </a:solidFill>
                        </a:rPr>
                        <a:t>Difficulties in Social</a:t>
                      </a:r>
                      <a:r>
                        <a:rPr lang="en-GB" sz="1600" baseline="0" dirty="0">
                          <a:solidFill>
                            <a:schemeClr val="tx1"/>
                          </a:solidFill>
                        </a:rPr>
                        <a:t> Interaction and Social Communication</a:t>
                      </a:r>
                      <a:endParaRPr lang="en-GB" sz="1600" dirty="0">
                        <a:solidFill>
                          <a:schemeClr val="tx1"/>
                        </a:solidFill>
                        <a:latin typeface="Calibri" panose="020F0502020204030204" pitchFamily="34" charset="0"/>
                      </a:endParaRPr>
                    </a:p>
                  </a:txBody>
                  <a:tcPr/>
                </a:tc>
                <a:tc>
                  <a:txBody>
                    <a:bodyPr/>
                    <a:lstStyle/>
                    <a:p>
                      <a:r>
                        <a:rPr lang="en-GB" sz="1200" dirty="0">
                          <a:solidFill>
                            <a:schemeClr val="tx1"/>
                          </a:solidFill>
                        </a:rPr>
                        <a:t>Difficulties in social communication and interaction can</a:t>
                      </a:r>
                      <a:r>
                        <a:rPr lang="en-GB" sz="1200" baseline="0" dirty="0">
                          <a:solidFill>
                            <a:schemeClr val="tx1"/>
                          </a:solidFill>
                        </a:rPr>
                        <a:t> mean that some autistic people  are at a real disadvantage in an interview.  Many may struggle with the social pleasantries that take place before the interview gets started, may have issues with conversational turn taking or eye contact. </a:t>
                      </a:r>
                      <a:endParaRPr lang="en-US">
                        <a:solidFill>
                          <a:schemeClr val="tx1"/>
                        </a:solidFill>
                      </a:endParaRPr>
                    </a:p>
                    <a:p>
                      <a:endParaRPr lang="en-GB" sz="1200" baseline="0" dirty="0">
                        <a:solidFill>
                          <a:schemeClr val="tx1"/>
                        </a:solidFill>
                      </a:endParaRPr>
                    </a:p>
                    <a:p>
                      <a:r>
                        <a:rPr lang="en-GB" sz="1200" baseline="0" dirty="0">
                          <a:solidFill>
                            <a:schemeClr val="tx1"/>
                          </a:solidFill>
                        </a:rPr>
                        <a:t>Interview questions that are overcomplicated or asked using figurative language may not be understood or may be misunderstood.</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solidFill>
                            <a:schemeClr val="tx1"/>
                          </a:solidFill>
                        </a:rPr>
                        <a:t>Practice interview techniques on</a:t>
                      </a:r>
                      <a:r>
                        <a:rPr lang="en-GB" sz="1200" baseline="0" dirty="0">
                          <a:solidFill>
                            <a:schemeClr val="tx1"/>
                          </a:solidFill>
                        </a:rPr>
                        <a:t> repeated occasions</a:t>
                      </a:r>
                    </a:p>
                    <a:p>
                      <a:pPr marL="285750" indent="-285750">
                        <a:buFont typeface="Arial" panose="020B0604020202020204" pitchFamily="34" charset="0"/>
                        <a:buChar char="•"/>
                      </a:pPr>
                      <a:r>
                        <a:rPr lang="en-GB" sz="1200" baseline="0" dirty="0">
                          <a:solidFill>
                            <a:schemeClr val="tx1"/>
                          </a:solidFill>
                        </a:rPr>
                        <a:t>During practice, ensure to practice answers to social pleasantries such as ‘how was your journey?’</a:t>
                      </a:r>
                    </a:p>
                    <a:p>
                      <a:pPr marL="285750" indent="-285750">
                        <a:buFont typeface="Arial" panose="020B0604020202020204" pitchFamily="34" charset="0"/>
                        <a:buChar char="•"/>
                      </a:pPr>
                      <a:r>
                        <a:rPr lang="en-GB" sz="1200" baseline="0" dirty="0">
                          <a:solidFill>
                            <a:schemeClr val="tx1"/>
                          </a:solidFill>
                        </a:rPr>
                        <a:t>Outline key things an employer will be seeking to find out in the interview, even if you think they are obvious</a:t>
                      </a:r>
                    </a:p>
                    <a:p>
                      <a:pPr marL="285750" indent="-285750">
                        <a:buFont typeface="Arial" panose="020B0604020202020204" pitchFamily="34" charset="0"/>
                        <a:buChar char="•"/>
                      </a:pPr>
                      <a:r>
                        <a:rPr lang="en-GB" sz="1200" baseline="0" dirty="0">
                          <a:solidFill>
                            <a:schemeClr val="tx1"/>
                          </a:solidFill>
                        </a:rPr>
                        <a:t>Offer advice around social skills in an interview</a:t>
                      </a:r>
                    </a:p>
                    <a:p>
                      <a:pPr marL="285750" indent="-285750">
                        <a:buFont typeface="Arial" panose="020B0604020202020204" pitchFamily="34" charset="0"/>
                        <a:buChar char="•"/>
                      </a:pPr>
                      <a:r>
                        <a:rPr lang="en-GB" sz="1200" baseline="0" dirty="0">
                          <a:solidFill>
                            <a:schemeClr val="tx1"/>
                          </a:solidFill>
                        </a:rPr>
                        <a:t>Ensure the individual has practiced a phrase that can be utilised when the question is not understood</a:t>
                      </a:r>
                    </a:p>
                    <a:p>
                      <a:pPr marL="285750" indent="-285750">
                        <a:buFont typeface="Arial" panose="020B0604020202020204" pitchFamily="34" charset="0"/>
                        <a:buChar char="•"/>
                      </a:pPr>
                      <a:r>
                        <a:rPr lang="en-GB" sz="1200" baseline="0" dirty="0">
                          <a:solidFill>
                            <a:schemeClr val="tx1"/>
                          </a:solidFill>
                        </a:rPr>
                        <a:t>Increasing understanding and acceptance in organisations </a:t>
                      </a:r>
                      <a:endParaRPr lang="en-GB" sz="1200" dirty="0">
                        <a:solidFill>
                          <a:schemeClr val="tx1"/>
                        </a:solidFill>
                        <a:latin typeface="Calibri" panose="020F0502020204030204" pitchFamily="34" charset="0"/>
                      </a:endParaRPr>
                    </a:p>
                  </a:txBody>
                  <a:tcPr/>
                </a:tc>
                <a:extLst>
                  <a:ext uri="{0D108BD9-81ED-4DB2-BD59-A6C34878D82A}">
                    <a16:rowId xmlns:a16="http://schemas.microsoft.com/office/drawing/2014/main" val="10001"/>
                  </a:ext>
                </a:extLst>
              </a:tr>
              <a:tr h="2148568">
                <a:tc>
                  <a:txBody>
                    <a:bodyPr/>
                    <a:lstStyle/>
                    <a:p>
                      <a:r>
                        <a:rPr lang="en-GB" sz="1600" dirty="0">
                          <a:solidFill>
                            <a:schemeClr val="tx1"/>
                          </a:solidFill>
                        </a:rPr>
                        <a:t>Difficulties in </a:t>
                      </a:r>
                      <a:r>
                        <a:rPr lang="en-GB" sz="1600" baseline="0" dirty="0">
                          <a:solidFill>
                            <a:schemeClr val="tx1"/>
                          </a:solidFill>
                        </a:rPr>
                        <a:t>Social Imagination</a:t>
                      </a:r>
                      <a:endParaRPr lang="en-GB" sz="1600" dirty="0">
                        <a:solidFill>
                          <a:schemeClr val="tx1"/>
                        </a:solidFill>
                        <a:latin typeface="Calibri" panose="020F0502020204030204" pitchFamily="34" charset="0"/>
                      </a:endParaRPr>
                    </a:p>
                  </a:txBody>
                  <a:tcPr/>
                </a:tc>
                <a:tc>
                  <a:txBody>
                    <a:bodyPr/>
                    <a:lstStyle/>
                    <a:p>
                      <a:r>
                        <a:rPr lang="en-GB" sz="1200" baseline="0" dirty="0">
                          <a:solidFill>
                            <a:schemeClr val="tx1"/>
                          </a:solidFill>
                        </a:rPr>
                        <a:t>Some autistic people may experience difficulties in planning and problem solving. This can make it very difficult for them to prepare for an interview.  For i</a:t>
                      </a:r>
                      <a:r>
                        <a:rPr lang="en-GB" sz="1200" dirty="0">
                          <a:solidFill>
                            <a:schemeClr val="tx1"/>
                          </a:solidFill>
                        </a:rPr>
                        <a:t>ndividuals who struggle</a:t>
                      </a:r>
                      <a:r>
                        <a:rPr lang="en-GB" sz="1200" baseline="0" dirty="0">
                          <a:solidFill>
                            <a:schemeClr val="tx1"/>
                          </a:solidFill>
                        </a:rPr>
                        <a:t> to see things from another’s perspective, conforming to the expected social rules of the interview (such as clothing choice, waiting to be asked before sitting) may prove difficult.</a:t>
                      </a:r>
                      <a:endParaRPr lang="en-GB" sz="1200" dirty="0">
                        <a:solidFill>
                          <a:schemeClr val="tx1"/>
                        </a:solidFill>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1"/>
                          </a:solidFill>
                        </a:rPr>
                        <a:t>Support the person to plan and prepare for the interview by timetabling set tasks to undertake on specific days prior to the interview</a:t>
                      </a:r>
                    </a:p>
                    <a:p>
                      <a:pPr marL="285750" indent="-285750">
                        <a:buFont typeface="Arial" panose="020B0604020202020204" pitchFamily="34" charset="0"/>
                        <a:buChar char="•"/>
                      </a:pPr>
                      <a:r>
                        <a:rPr lang="en-GB" sz="1200" baseline="0" dirty="0">
                          <a:solidFill>
                            <a:schemeClr val="tx1"/>
                          </a:solidFill>
                        </a:rPr>
                        <a:t>Ensure the time and date of the interview has been recorded in a diary / planner</a:t>
                      </a:r>
                    </a:p>
                    <a:p>
                      <a:pPr marL="285750" indent="-285750">
                        <a:buFont typeface="Arial" panose="020B0604020202020204" pitchFamily="34" charset="0"/>
                        <a:buChar char="•"/>
                      </a:pPr>
                      <a:r>
                        <a:rPr lang="en-GB" sz="1200" baseline="0" dirty="0">
                          <a:solidFill>
                            <a:schemeClr val="tx1"/>
                          </a:solidFill>
                        </a:rPr>
                        <a:t>Encourage the individual to take a practice journey to interview so that they can predict journey times, and become more familiar with the journey</a:t>
                      </a:r>
                    </a:p>
                    <a:p>
                      <a:pPr marL="285750" indent="-285750">
                        <a:buFont typeface="Arial" panose="020B0604020202020204" pitchFamily="34" charset="0"/>
                        <a:buChar char="•"/>
                      </a:pPr>
                      <a:r>
                        <a:rPr lang="en-GB" sz="1200" baseline="0" dirty="0">
                          <a:solidFill>
                            <a:schemeClr val="tx1"/>
                          </a:solidFill>
                        </a:rPr>
                        <a:t>Discuss appropriate interview attire, and specify what needs to be taken to interview</a:t>
                      </a:r>
                      <a:endParaRPr lang="en-GB" sz="1200" baseline="0" dirty="0">
                        <a:solidFill>
                          <a:schemeClr val="tx1"/>
                        </a:solidFill>
                        <a:latin typeface="Calibri" panose="020F0502020204030204"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88482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84" y="0"/>
            <a:ext cx="8569560" cy="1143000"/>
          </a:xfrm>
        </p:spPr>
        <p:txBody>
          <a:bodyPr/>
          <a:lstStyle/>
          <a:p>
            <a:pPr algn="l"/>
            <a:r>
              <a:rPr lang="en-GB" sz="2400" dirty="0">
                <a:solidFill>
                  <a:srgbClr val="FF0000"/>
                </a:solidFill>
                <a:latin typeface="Calibri" panose="020F0502020204030204" pitchFamily="34" charset="0"/>
              </a:rPr>
              <a:t>Job interviews continued…….</a:t>
            </a:r>
            <a:endParaRPr lang="en-GB" dirty="0">
              <a:solidFill>
                <a:srgbClr val="FF0000"/>
              </a:solidFill>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38069326"/>
              </p:ext>
            </p:extLst>
          </p:nvPr>
        </p:nvGraphicFramePr>
        <p:xfrm>
          <a:off x="127584" y="1143001"/>
          <a:ext cx="8856983" cy="2427617"/>
        </p:xfrm>
        <a:graphic>
          <a:graphicData uri="http://schemas.openxmlformats.org/drawingml/2006/table">
            <a:tbl>
              <a:tblPr firstRow="1" bandRow="1">
                <a:tableStyleId>{72833802-FEF1-4C79-8D5D-14CF1EAF98D9}</a:tableStyleId>
              </a:tblPr>
              <a:tblGrid>
                <a:gridCol w="1609836">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4078795">
                  <a:extLst>
                    <a:ext uri="{9D8B030D-6E8A-4147-A177-3AD203B41FA5}">
                      <a16:colId xmlns:a16="http://schemas.microsoft.com/office/drawing/2014/main" val="20002"/>
                    </a:ext>
                  </a:extLst>
                </a:gridCol>
              </a:tblGrid>
              <a:tr h="152135">
                <a:tc>
                  <a:txBody>
                    <a:bodyPr/>
                    <a:lstStyle/>
                    <a:p>
                      <a:endParaRPr lang="en-GB" dirty="0">
                        <a:latin typeface="Calibri" panose="020F0502020204030204" pitchFamily="34" charset="0"/>
                      </a:endParaRPr>
                    </a:p>
                  </a:txBody>
                  <a:tcPr/>
                </a:tc>
                <a:tc>
                  <a:txBody>
                    <a:bodyPr/>
                    <a:lstStyle/>
                    <a:p>
                      <a:r>
                        <a:rPr lang="en-GB" baseline="0" dirty="0"/>
                        <a:t>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2061857">
                <a:tc>
                  <a:txBody>
                    <a:bodyPr/>
                    <a:lstStyle/>
                    <a:p>
                      <a:r>
                        <a:rPr lang="en-GB" sz="1600" dirty="0"/>
                        <a:t>Anxiety</a:t>
                      </a:r>
                      <a:endParaRPr lang="en-GB" sz="1600" dirty="0">
                        <a:latin typeface="Calibri" panose="020F0502020204030204" pitchFamily="34" charset="0"/>
                      </a:endParaRPr>
                    </a:p>
                  </a:txBody>
                  <a:tcPr/>
                </a:tc>
                <a:tc>
                  <a:txBody>
                    <a:bodyPr/>
                    <a:lstStyle/>
                    <a:p>
                      <a:r>
                        <a:rPr lang="en-GB" sz="1200" dirty="0"/>
                        <a:t>Attending a job interview will be extremely anxiety provoking for many autistic people</a:t>
                      </a:r>
                      <a:r>
                        <a:rPr lang="en-GB" sz="1200" baseline="0" dirty="0"/>
                        <a:t>.  Meeting unfamiliar people, attending an unfamiliar place and being unsure of what is expected can cause anxiety in most people but this is heightened in autistic people. </a:t>
                      </a:r>
                      <a:endParaRPr lang="en-GB" sz="1200" dirty="0">
                        <a:latin typeface="Calibri" panose="020F0502020204030204" pitchFamily="34" charset="0"/>
                      </a:endParaRPr>
                    </a:p>
                  </a:txBody>
                  <a:tcPr/>
                </a:tc>
                <a:tc>
                  <a:txBody>
                    <a:bodyPr/>
                    <a:lstStyle/>
                    <a:p>
                      <a:pPr marL="285750" indent="-285750">
                        <a:buFont typeface="Arial" panose="020B0604020202020204" pitchFamily="34" charset="0"/>
                        <a:buChar char="•"/>
                      </a:pPr>
                      <a:r>
                        <a:rPr lang="en-GB" sz="1200" dirty="0"/>
                        <a:t>Preparation and practice will</a:t>
                      </a:r>
                      <a:r>
                        <a:rPr lang="en-GB" sz="1200" baseline="0" dirty="0"/>
                        <a:t> help to reduce anxiety</a:t>
                      </a:r>
                    </a:p>
                    <a:p>
                      <a:pPr marL="285750" indent="-285750">
                        <a:buFont typeface="Arial" panose="020B0604020202020204" pitchFamily="34" charset="0"/>
                        <a:buChar char="•"/>
                      </a:pPr>
                      <a:r>
                        <a:rPr lang="en-GB" sz="1200" baseline="0" dirty="0"/>
                        <a:t>Give the individual examples of phrases that can be used if things are not going well</a:t>
                      </a:r>
                    </a:p>
                    <a:p>
                      <a:pPr marL="285750" indent="-285750">
                        <a:buFont typeface="Arial" panose="020B0604020202020204" pitchFamily="34" charset="0"/>
                        <a:buChar char="•"/>
                      </a:pPr>
                      <a:r>
                        <a:rPr lang="en-GB" sz="1200" baseline="0" dirty="0"/>
                        <a:t>Don’t push the individual to move too quickly, allow time to build confidence to attend interviews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Increasing understanding and acceptance in organisations recognising that someone may be on the autistic spectrum and asking them if they need to take a break may help. </a:t>
                      </a:r>
                      <a:endParaRPr lang="en-GB"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462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a:bodyPr>
          <a:lstStyle/>
          <a:p>
            <a:r>
              <a:rPr lang="en-GB" sz="2800" dirty="0">
                <a:latin typeface="Calibri" panose="020F0502020204030204" pitchFamily="34" charset="0"/>
              </a:rPr>
              <a:t>Finally…</a:t>
            </a:r>
          </a:p>
        </p:txBody>
      </p:sp>
      <p:sp>
        <p:nvSpPr>
          <p:cNvPr id="3" name="Content Placeholder 2"/>
          <p:cNvSpPr>
            <a:spLocks noGrp="1"/>
          </p:cNvSpPr>
          <p:nvPr>
            <p:ph idx="1"/>
          </p:nvPr>
        </p:nvSpPr>
        <p:spPr>
          <a:xfrm>
            <a:off x="179512" y="1412776"/>
            <a:ext cx="8784976" cy="4896544"/>
          </a:xfrm>
        </p:spPr>
        <p:txBody>
          <a:bodyPr vert="horz" lIns="91440" tIns="45720" rIns="91440" bIns="45720" rtlCol="0" anchor="t">
            <a:noAutofit/>
          </a:bodyPr>
          <a:lstStyle/>
          <a:p>
            <a:pPr marL="0" indent="0" algn="ctr">
              <a:buNone/>
            </a:pPr>
            <a:r>
              <a:rPr lang="en-GB" sz="2100" b="1" dirty="0">
                <a:solidFill>
                  <a:schemeClr val="accent2"/>
                </a:solidFill>
                <a:latin typeface="Calibri" panose="020F0502020204030204" pitchFamily="34" charset="0"/>
              </a:rPr>
              <a:t>For some autistic people, understanding colleagues and a supportive manager can provide enough support to enable the them to </a:t>
            </a:r>
          </a:p>
          <a:p>
            <a:pPr marL="0" indent="0" algn="ctr">
              <a:buNone/>
            </a:pPr>
            <a:r>
              <a:rPr lang="en-GB" sz="2100" b="1" dirty="0">
                <a:solidFill>
                  <a:schemeClr val="accent2"/>
                </a:solidFill>
                <a:latin typeface="Calibri" panose="020F0502020204030204" pitchFamily="34" charset="0"/>
              </a:rPr>
              <a:t>manage and enjoy their employment. </a:t>
            </a:r>
          </a:p>
          <a:p>
            <a:pPr marL="0" indent="0">
              <a:buNone/>
            </a:pPr>
            <a:endParaRPr lang="en-GB" sz="2100" dirty="0">
              <a:solidFill>
                <a:srgbClr val="0070C0"/>
              </a:solidFill>
              <a:latin typeface="Calibri" panose="020F0502020204030204" pitchFamily="34" charset="0"/>
            </a:endParaRPr>
          </a:p>
          <a:p>
            <a:pPr marL="0" indent="0" algn="ctr" defTabSz="889000">
              <a:spcBef>
                <a:spcPct val="0"/>
              </a:spcBef>
              <a:spcAft>
                <a:spcPct val="35000"/>
              </a:spcAft>
              <a:buNone/>
            </a:pPr>
            <a:r>
              <a:rPr lang="en-GB" sz="2100" b="1" dirty="0">
                <a:solidFill>
                  <a:srgbClr val="FFC000"/>
                </a:solidFill>
                <a:latin typeface="Calibri" panose="020F0502020204030204" pitchFamily="34" charset="0"/>
              </a:rPr>
              <a:t>For others, more structured support will be needed, either during the induction period or as an ongoing support mechanism.</a:t>
            </a:r>
          </a:p>
          <a:p>
            <a:pPr marL="0" indent="0">
              <a:buNone/>
            </a:pPr>
            <a:endParaRPr lang="en-GB" sz="2100" dirty="0">
              <a:solidFill>
                <a:srgbClr val="0070C0"/>
              </a:solidFill>
              <a:latin typeface="Calibri" panose="020F0502020204030204" pitchFamily="34" charset="0"/>
            </a:endParaRPr>
          </a:p>
          <a:p>
            <a:pPr marL="0" indent="0" algn="ctr">
              <a:buNone/>
            </a:pPr>
            <a:r>
              <a:rPr lang="en-GB" sz="2100" b="1" dirty="0">
                <a:solidFill>
                  <a:srgbClr val="00B050"/>
                </a:solidFill>
                <a:latin typeface="Calibri"/>
                <a:cs typeface="Calibri"/>
              </a:rPr>
              <a:t>Others may only need support at difficult times.</a:t>
            </a:r>
            <a:endParaRPr lang="en-GB" sz="2100" b="1" dirty="0">
              <a:solidFill>
                <a:srgbClr val="00B050"/>
              </a:solidFill>
              <a:latin typeface="Calibri" panose="020F0502020204030204" pitchFamily="34" charset="0"/>
              <a:cs typeface="Calibri"/>
            </a:endParaRPr>
          </a:p>
          <a:p>
            <a:pPr marL="0" indent="0" algn="ctr">
              <a:buNone/>
            </a:pPr>
            <a:endParaRPr lang="en-GB" sz="2100" b="1" dirty="0">
              <a:solidFill>
                <a:srgbClr val="00B050"/>
              </a:solidFill>
              <a:latin typeface="Calibri"/>
              <a:cs typeface="Calibri"/>
            </a:endParaRPr>
          </a:p>
          <a:p>
            <a:pPr marL="0" indent="0" algn="ctr">
              <a:buNone/>
            </a:pPr>
            <a:r>
              <a:rPr lang="en-GB" sz="2100" b="1" dirty="0">
                <a:solidFill>
                  <a:srgbClr val="0070C0"/>
                </a:solidFill>
                <a:latin typeface="Calibri" panose="020F0502020204030204" pitchFamily="34" charset="0"/>
              </a:rPr>
              <a:t>Thank you for taking the time to develop your autism awareness. </a:t>
            </a:r>
          </a:p>
          <a:p>
            <a:pPr marL="0" indent="0">
              <a:buNone/>
            </a:pPr>
            <a:endParaRPr lang="en-GB" sz="2100" dirty="0">
              <a:solidFill>
                <a:srgbClr val="0070C0"/>
              </a:solidFill>
              <a:latin typeface="Calibri" panose="020F0502020204030204" pitchFamily="34" charset="0"/>
            </a:endParaRPr>
          </a:p>
          <a:p>
            <a:pPr marL="0" indent="0" algn="ctr">
              <a:buNone/>
            </a:pPr>
            <a:r>
              <a:rPr lang="en-GB" sz="2100" b="1" dirty="0">
                <a:solidFill>
                  <a:schemeClr val="accent2"/>
                </a:solidFill>
                <a:latin typeface="Calibri" panose="020F0502020204030204" pitchFamily="34" charset="0"/>
              </a:rPr>
              <a:t>Don’t forget to access the certification scheme at AutismWales.org</a:t>
            </a:r>
          </a:p>
        </p:txBody>
      </p:sp>
    </p:spTree>
    <p:extLst>
      <p:ext uri="{BB962C8B-B14F-4D97-AF65-F5344CB8AC3E}">
        <p14:creationId xmlns:p14="http://schemas.microsoft.com/office/powerpoint/2010/main" val="413395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936" y="2547499"/>
            <a:ext cx="8712968" cy="461665"/>
          </a:xfrm>
          <a:prstGeom prst="rect">
            <a:avLst/>
          </a:prstGeom>
          <a:noFill/>
        </p:spPr>
        <p:txBody>
          <a:bodyPr wrap="square" rtlCol="0">
            <a:spAutoFit/>
          </a:bodyPr>
          <a:lstStyle/>
          <a:p>
            <a:pPr algn="ctr"/>
            <a:r>
              <a:rPr lang="en-US" sz="2400" b="1" dirty="0">
                <a:solidFill>
                  <a:schemeClr val="accent6"/>
                </a:solidFill>
                <a:latin typeface="Calibri" panose="020F0502020204030204" pitchFamily="34" charset="0"/>
              </a:rPr>
              <a:t>Further information and links to other resources can be found at: </a:t>
            </a:r>
            <a:endParaRPr lang="en-US" sz="2000" b="1" dirty="0">
              <a:solidFill>
                <a:schemeClr val="accent6"/>
              </a:solidFill>
              <a:latin typeface="Calibri" panose="020F0502020204030204" pitchFamily="34" charset="0"/>
            </a:endParaRPr>
          </a:p>
        </p:txBody>
      </p:sp>
      <p:pic>
        <p:nvPicPr>
          <p:cNvPr id="3" name="Picture 2"/>
          <p:cNvPicPr>
            <a:picLocks noChangeAspect="1"/>
          </p:cNvPicPr>
          <p:nvPr/>
        </p:nvPicPr>
        <p:blipFill>
          <a:blip r:embed="rId3"/>
          <a:stretch>
            <a:fillRect/>
          </a:stretch>
        </p:blipFill>
        <p:spPr>
          <a:xfrm>
            <a:off x="454742" y="5691803"/>
            <a:ext cx="623728" cy="648677"/>
          </a:xfrm>
          <a:prstGeom prst="rect">
            <a:avLst/>
          </a:prstGeom>
        </p:spPr>
      </p:pic>
      <p:pic>
        <p:nvPicPr>
          <p:cNvPr id="6" name="Picture 5"/>
          <p:cNvPicPr>
            <a:picLocks noChangeAspect="1"/>
          </p:cNvPicPr>
          <p:nvPr/>
        </p:nvPicPr>
        <p:blipFill>
          <a:blip r:embed="rId4"/>
          <a:stretch>
            <a:fillRect/>
          </a:stretch>
        </p:blipFill>
        <p:spPr>
          <a:xfrm>
            <a:off x="5614268" y="5704766"/>
            <a:ext cx="613916" cy="514897"/>
          </a:xfrm>
          <a:prstGeom prst="rect">
            <a:avLst/>
          </a:prstGeom>
        </p:spPr>
      </p:pic>
      <p:pic>
        <p:nvPicPr>
          <p:cNvPr id="7" name="Picture 6"/>
          <p:cNvPicPr>
            <a:picLocks noChangeAspect="1"/>
          </p:cNvPicPr>
          <p:nvPr/>
        </p:nvPicPr>
        <p:blipFill>
          <a:blip r:embed="rId5"/>
          <a:stretch>
            <a:fillRect/>
          </a:stretch>
        </p:blipFill>
        <p:spPr>
          <a:xfrm>
            <a:off x="1399642" y="4705885"/>
            <a:ext cx="558800" cy="647700"/>
          </a:xfrm>
          <a:prstGeom prst="rect">
            <a:avLst/>
          </a:prstGeom>
        </p:spPr>
      </p:pic>
      <p:sp>
        <p:nvSpPr>
          <p:cNvPr id="10" name="TextBox 9"/>
          <p:cNvSpPr txBox="1"/>
          <p:nvPr/>
        </p:nvSpPr>
        <p:spPr>
          <a:xfrm>
            <a:off x="1213647" y="5771653"/>
            <a:ext cx="2016224" cy="461665"/>
          </a:xfrm>
          <a:prstGeom prst="rect">
            <a:avLst/>
          </a:prstGeom>
          <a:noFill/>
        </p:spPr>
        <p:txBody>
          <a:bodyPr wrap="square" rtlCol="0">
            <a:spAutoFit/>
          </a:bodyPr>
          <a:lstStyle/>
          <a:p>
            <a:r>
              <a:rPr lang="en-US" sz="2400" b="1" dirty="0">
                <a:solidFill>
                  <a:schemeClr val="accent6"/>
                </a:solidFill>
                <a:latin typeface="Calibri" panose="020F0502020204030204" pitchFamily="34" charset="0"/>
              </a:rPr>
              <a:t>AutismWales</a:t>
            </a:r>
            <a:endParaRPr lang="en-US" sz="2000" b="1" dirty="0">
              <a:solidFill>
                <a:schemeClr val="accent6"/>
              </a:solidFill>
              <a:latin typeface="Calibri" panose="020F0502020204030204" pitchFamily="34" charset="0"/>
            </a:endParaRPr>
          </a:p>
        </p:txBody>
      </p:sp>
      <p:sp>
        <p:nvSpPr>
          <p:cNvPr id="12" name="TextBox 11"/>
          <p:cNvSpPr txBox="1"/>
          <p:nvPr/>
        </p:nvSpPr>
        <p:spPr>
          <a:xfrm>
            <a:off x="1958442" y="4798903"/>
            <a:ext cx="6729238" cy="461665"/>
          </a:xfrm>
          <a:prstGeom prst="rect">
            <a:avLst/>
          </a:prstGeom>
          <a:noFill/>
        </p:spPr>
        <p:txBody>
          <a:bodyPr wrap="square" rtlCol="0">
            <a:spAutoFit/>
          </a:bodyPr>
          <a:lstStyle/>
          <a:p>
            <a:r>
              <a:rPr lang="en-US" sz="2400" b="1" dirty="0">
                <a:solidFill>
                  <a:schemeClr val="accent6"/>
                </a:solidFill>
                <a:latin typeface="Calibri" panose="020F0502020204030204" pitchFamily="34" charset="0"/>
              </a:rPr>
              <a:t>or email enquiries to AutismWales@WLGA.gov.uk</a:t>
            </a:r>
            <a:endParaRPr lang="en-US" sz="2000" b="1" dirty="0">
              <a:solidFill>
                <a:schemeClr val="accent6"/>
              </a:solidFill>
              <a:latin typeface="Calibri" panose="020F0502020204030204" pitchFamily="34" charset="0"/>
            </a:endParaRPr>
          </a:p>
        </p:txBody>
      </p:sp>
      <p:sp>
        <p:nvSpPr>
          <p:cNvPr id="13" name="TextBox 12"/>
          <p:cNvSpPr txBox="1"/>
          <p:nvPr/>
        </p:nvSpPr>
        <p:spPr>
          <a:xfrm>
            <a:off x="6228184" y="5771653"/>
            <a:ext cx="2459496" cy="461665"/>
          </a:xfrm>
          <a:prstGeom prst="rect">
            <a:avLst/>
          </a:prstGeom>
          <a:noFill/>
        </p:spPr>
        <p:txBody>
          <a:bodyPr wrap="square" rtlCol="0">
            <a:spAutoFit/>
          </a:bodyPr>
          <a:lstStyle/>
          <a:p>
            <a:r>
              <a:rPr lang="en-US" sz="2400" b="1">
                <a:solidFill>
                  <a:schemeClr val="accent6"/>
                </a:solidFill>
                <a:latin typeface="Calibri" panose="020F0502020204030204" pitchFamily="34" charset="0"/>
              </a:rPr>
              <a:t>@AutismWales</a:t>
            </a:r>
            <a:endParaRPr lang="en-US" sz="2000" b="1" dirty="0">
              <a:solidFill>
                <a:schemeClr val="accent6"/>
              </a:solidFill>
              <a:latin typeface="Calibri" panose="020F0502020204030204" pitchFamily="34" charset="0"/>
            </a:endParaRPr>
          </a:p>
        </p:txBody>
      </p:sp>
      <p:sp>
        <p:nvSpPr>
          <p:cNvPr id="5" name="Rectangle 4">
            <a:extLst>
              <a:ext uri="{FF2B5EF4-FFF2-40B4-BE49-F238E27FC236}">
                <a16:creationId xmlns:a16="http://schemas.microsoft.com/office/drawing/2014/main" id="{32D89034-A617-4E13-A9E5-FFE41E722048}"/>
              </a:ext>
            </a:extLst>
          </p:cNvPr>
          <p:cNvSpPr/>
          <p:nvPr/>
        </p:nvSpPr>
        <p:spPr>
          <a:xfrm>
            <a:off x="184936" y="1539639"/>
            <a:ext cx="8635535" cy="830997"/>
          </a:xfrm>
          <a:prstGeom prst="rect">
            <a:avLst/>
          </a:prstGeom>
        </p:spPr>
        <p:txBody>
          <a:bodyPr wrap="square">
            <a:spAutoFit/>
          </a:bodyPr>
          <a:lstStyle/>
          <a:p>
            <a:pPr algn="ctr"/>
            <a:r>
              <a:rPr lang="en-GB" sz="2400" dirty="0">
                <a:hlinkClick r:id="rId6"/>
              </a:rPr>
              <a:t>AutismWales.org/</a:t>
            </a:r>
            <a:r>
              <a:rPr lang="en-GB" sz="2400" dirty="0" err="1">
                <a:hlinkClick r:id="rId6"/>
              </a:rPr>
              <a:t>en</a:t>
            </a:r>
            <a:r>
              <a:rPr lang="en-GB" sz="2400" dirty="0">
                <a:hlinkClick r:id="rId6"/>
              </a:rPr>
              <a:t>/community-services/i-work-with-young-people-adults-in-health-social-care/clinicians-toolkit-adults/</a:t>
            </a:r>
            <a:endParaRPr lang="en-GB" sz="2400" dirty="0">
              <a:solidFill>
                <a:srgbClr val="1A62A2"/>
              </a:solidFill>
              <a:latin typeface="Calibri" panose="020F0502020204030204" pitchFamily="34" charset="0"/>
            </a:endParaRPr>
          </a:p>
        </p:txBody>
      </p:sp>
      <p:sp>
        <p:nvSpPr>
          <p:cNvPr id="14" name="TextBox 13">
            <a:extLst>
              <a:ext uri="{FF2B5EF4-FFF2-40B4-BE49-F238E27FC236}">
                <a16:creationId xmlns:a16="http://schemas.microsoft.com/office/drawing/2014/main" id="{4614537C-EDF9-4123-A9DD-61D116B26880}"/>
              </a:ext>
            </a:extLst>
          </p:cNvPr>
          <p:cNvSpPr txBox="1"/>
          <p:nvPr/>
        </p:nvSpPr>
        <p:spPr>
          <a:xfrm>
            <a:off x="184937" y="1125383"/>
            <a:ext cx="8712968" cy="461665"/>
          </a:xfrm>
          <a:prstGeom prst="rect">
            <a:avLst/>
          </a:prstGeom>
          <a:noFill/>
        </p:spPr>
        <p:txBody>
          <a:bodyPr wrap="square" rtlCol="0">
            <a:spAutoFit/>
          </a:bodyPr>
          <a:lstStyle/>
          <a:p>
            <a:pPr algn="ctr"/>
            <a:r>
              <a:rPr lang="en-US" sz="2400" b="1" dirty="0">
                <a:solidFill>
                  <a:schemeClr val="accent6"/>
                </a:solidFill>
                <a:latin typeface="Calibri" panose="020F0502020204030204" pitchFamily="34" charset="0"/>
              </a:rPr>
              <a:t>For information on the SIGNS of autism, please visit:</a:t>
            </a:r>
            <a:endParaRPr lang="en-US" sz="2000" b="1" dirty="0">
              <a:solidFill>
                <a:schemeClr val="accent6"/>
              </a:solidFill>
              <a:latin typeface="Calibri" panose="020F0502020204030204" pitchFamily="34" charset="0"/>
            </a:endParaRPr>
          </a:p>
        </p:txBody>
      </p:sp>
      <p:grpSp>
        <p:nvGrpSpPr>
          <p:cNvPr id="19" name="Group 18">
            <a:extLst>
              <a:ext uri="{FF2B5EF4-FFF2-40B4-BE49-F238E27FC236}">
                <a16:creationId xmlns:a16="http://schemas.microsoft.com/office/drawing/2014/main" id="{E4A73FC0-3841-4FAA-BF1F-C01ED461129C}"/>
              </a:ext>
            </a:extLst>
          </p:cNvPr>
          <p:cNvGrpSpPr/>
          <p:nvPr/>
        </p:nvGrpSpPr>
        <p:grpSpPr>
          <a:xfrm>
            <a:off x="0" y="0"/>
            <a:ext cx="2771800" cy="569657"/>
            <a:chOff x="0" y="0"/>
            <a:chExt cx="2339752" cy="569657"/>
          </a:xfrm>
        </p:grpSpPr>
        <p:sp>
          <p:nvSpPr>
            <p:cNvPr id="20" name="Rounded Rectangle 6">
              <a:extLst>
                <a:ext uri="{FF2B5EF4-FFF2-40B4-BE49-F238E27FC236}">
                  <a16:creationId xmlns:a16="http://schemas.microsoft.com/office/drawing/2014/main" id="{272D68C1-DA18-4888-803C-D3E3A4D1DE72}"/>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21" name="Title 2">
              <a:extLst>
                <a:ext uri="{FF2B5EF4-FFF2-40B4-BE49-F238E27FC236}">
                  <a16:creationId xmlns:a16="http://schemas.microsoft.com/office/drawing/2014/main" id="{0058604F-FC68-4BCA-8176-B892524BA2CE}"/>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Further Information</a:t>
              </a:r>
            </a:p>
            <a:p>
              <a:pPr algn="l"/>
              <a:endParaRPr lang="en-GB" sz="2400" dirty="0">
                <a:solidFill>
                  <a:schemeClr val="bg1"/>
                </a:solidFill>
                <a:latin typeface="Calibri" panose="020F0502020204030204" pitchFamily="34" charset="0"/>
              </a:endParaRPr>
            </a:p>
          </p:txBody>
        </p:sp>
      </p:grpSp>
      <p:pic>
        <p:nvPicPr>
          <p:cNvPr id="8" name="Picture 7">
            <a:extLst>
              <a:ext uri="{FF2B5EF4-FFF2-40B4-BE49-F238E27FC236}">
                <a16:creationId xmlns:a16="http://schemas.microsoft.com/office/drawing/2014/main" id="{BDAC6812-FBA0-406B-88C3-71D9B3233A8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1322" y="3061512"/>
            <a:ext cx="4881356" cy="1440000"/>
          </a:xfrm>
          <a:prstGeom prst="rect">
            <a:avLst/>
          </a:prstGeom>
        </p:spPr>
      </p:pic>
    </p:spTree>
    <p:extLst>
      <p:ext uri="{BB962C8B-B14F-4D97-AF65-F5344CB8AC3E}">
        <p14:creationId xmlns:p14="http://schemas.microsoft.com/office/powerpoint/2010/main" val="415602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908720"/>
            <a:ext cx="8229600" cy="5426096"/>
          </a:xfrm>
        </p:spPr>
        <p:txBody>
          <a:bodyPr vert="horz" lIns="91440" tIns="45720" rIns="91440" bIns="45720" rtlCol="0" anchor="t">
            <a:normAutofit lnSpcReduction="10000"/>
          </a:bodyPr>
          <a:lstStyle/>
          <a:p>
            <a:pPr marL="0" indent="0" algn="ctr">
              <a:spcBef>
                <a:spcPts val="500"/>
              </a:spcBef>
              <a:buNone/>
            </a:pPr>
            <a:endParaRPr lang="en-GB" sz="2000" b="1" dirty="0">
              <a:solidFill>
                <a:schemeClr val="accent6"/>
              </a:solidFill>
              <a:latin typeface="Calibri" panose="020F0502020204030204" pitchFamily="34" charset="0"/>
              <a:ea typeface="Century Gothic" charset="0"/>
              <a:cs typeface="Century Gothic" charset="0"/>
            </a:endParaRPr>
          </a:p>
          <a:p>
            <a:pPr marL="0" indent="0" algn="ctr">
              <a:spcBef>
                <a:spcPts val="500"/>
              </a:spcBef>
              <a:buNone/>
            </a:pPr>
            <a:r>
              <a:rPr lang="en-GB" sz="2000" b="1" dirty="0">
                <a:solidFill>
                  <a:schemeClr val="accent6"/>
                </a:solidFill>
                <a:latin typeface="Calibri"/>
              </a:rPr>
              <a:t>Autism is a ‘hidden disability’, this means that it is not easy to recognise when someone has the condition.  If someone has a wristband, card or screensaver on their mobile device this means that they are autistic and want you to know so that you can support them:</a:t>
            </a:r>
          </a:p>
          <a:p>
            <a:pPr marL="0" indent="0" algn="ctr">
              <a:spcBef>
                <a:spcPts val="500"/>
              </a:spcBef>
              <a:buNone/>
            </a:pPr>
            <a:endParaRPr lang="en-GB" sz="2000" b="1" dirty="0">
              <a:solidFill>
                <a:schemeClr val="accent6"/>
              </a:solidFill>
              <a:latin typeface="Calibri" panose="020F0502020204030204" pitchFamily="34" charset="0"/>
              <a:ea typeface="Century Gothic" charset="0"/>
              <a:cs typeface="Century Gothic" charset="0"/>
            </a:endParaRPr>
          </a:p>
          <a:p>
            <a:pPr marL="0" indent="0" algn="ctr">
              <a:spcBef>
                <a:spcPts val="500"/>
              </a:spcBef>
              <a:buNone/>
            </a:pPr>
            <a:endParaRPr lang="en-GB" sz="2000" b="1" dirty="0">
              <a:solidFill>
                <a:schemeClr val="accent6"/>
              </a:solidFill>
              <a:latin typeface="Calibri" panose="020F0502020204030204" pitchFamily="34" charset="0"/>
              <a:ea typeface="Century Gothic" charset="0"/>
              <a:cs typeface="Century Gothic" charset="0"/>
            </a:endParaRPr>
          </a:p>
          <a:p>
            <a:pPr marL="0" indent="0" algn="ctr">
              <a:spcBef>
                <a:spcPts val="500"/>
              </a:spcBef>
              <a:buNone/>
            </a:pPr>
            <a:endParaRPr lang="en-GB" sz="2000" b="1" dirty="0">
              <a:solidFill>
                <a:schemeClr val="accent6"/>
              </a:solidFill>
              <a:latin typeface="Calibri" panose="020F0502020204030204" pitchFamily="34" charset="0"/>
              <a:ea typeface="Century Gothic" charset="0"/>
              <a:cs typeface="Century Gothic" charset="0"/>
            </a:endParaRPr>
          </a:p>
          <a:p>
            <a:pPr marL="0" indent="0" algn="ctr">
              <a:spcBef>
                <a:spcPts val="500"/>
              </a:spcBef>
              <a:buNone/>
            </a:pPr>
            <a:r>
              <a:rPr lang="en-GB" sz="2000" b="1" dirty="0">
                <a:solidFill>
                  <a:schemeClr val="accent6"/>
                </a:solidFill>
                <a:latin typeface="Calibri" panose="020F0502020204030204" pitchFamily="34" charset="0"/>
                <a:ea typeface="Century Gothic" charset="0"/>
                <a:cs typeface="Century Gothic" charset="0"/>
              </a:rPr>
              <a:t>Autistic people often have difficulty in accessing community activities, leisure facilities and other services. Everyone having a better understanding of autism has the power to change lives.  The following information is provided to help you to gain a better understanding of autism and suggests ways in which you can support autistic people.</a:t>
            </a:r>
          </a:p>
          <a:p>
            <a:pPr marL="0" indent="0" algn="ctr">
              <a:spcBef>
                <a:spcPts val="500"/>
              </a:spcBef>
              <a:buNone/>
            </a:pPr>
            <a:endParaRPr lang="en-GB" sz="2000" b="1" dirty="0">
              <a:solidFill>
                <a:schemeClr val="accent6"/>
              </a:solidFill>
              <a:latin typeface="Calibri" panose="020F0502020204030204" pitchFamily="34" charset="0"/>
              <a:ea typeface="Tahoma" charset="0"/>
              <a:cs typeface="Tahoma" charset="0"/>
            </a:endParaRPr>
          </a:p>
          <a:p>
            <a:pPr marL="0" indent="0" algn="ctr">
              <a:spcBef>
                <a:spcPts val="500"/>
              </a:spcBef>
              <a:buNone/>
            </a:pPr>
            <a:r>
              <a:rPr lang="en-GB" sz="2000" b="1" dirty="0">
                <a:solidFill>
                  <a:schemeClr val="accent6"/>
                </a:solidFill>
                <a:latin typeface="Calibri" panose="020F0502020204030204" pitchFamily="34" charset="0"/>
                <a:ea typeface="Tahoma" charset="0"/>
                <a:cs typeface="Tahoma" charset="0"/>
              </a:rPr>
              <a:t>For more information on the ‘Can You See Me?’ scheme, please visit:</a:t>
            </a:r>
          </a:p>
          <a:p>
            <a:pPr marL="0" indent="0" algn="ctr">
              <a:spcBef>
                <a:spcPts val="500"/>
              </a:spcBef>
              <a:buNone/>
            </a:pPr>
            <a:r>
              <a:rPr lang="en-GB" sz="2000" dirty="0">
                <a:latin typeface="Calibri" panose="020F0502020204030204" pitchFamily="34" charset="0"/>
                <a:hlinkClick r:id="rId3"/>
              </a:rPr>
              <a:t>AutismWales.org/</a:t>
            </a:r>
            <a:r>
              <a:rPr lang="en-GB" sz="2000" dirty="0" err="1">
                <a:latin typeface="Calibri" panose="020F0502020204030204" pitchFamily="34" charset="0"/>
                <a:hlinkClick r:id="rId3"/>
              </a:rPr>
              <a:t>en</a:t>
            </a:r>
            <a:r>
              <a:rPr lang="en-GB" sz="2000" dirty="0">
                <a:latin typeface="Calibri" panose="020F0502020204030204" pitchFamily="34" charset="0"/>
                <a:hlinkClick r:id="rId3"/>
              </a:rPr>
              <a:t>/i-am-autistic/resources-for-you/can-you-see-me/</a:t>
            </a:r>
            <a:r>
              <a:rPr lang="en-GB" sz="2000" dirty="0">
                <a:latin typeface="Calibri" panose="020F0502020204030204" pitchFamily="34" charset="0"/>
              </a:rPr>
              <a:t> </a:t>
            </a:r>
            <a:endParaRPr lang="en-GB" sz="2000" b="1" dirty="0">
              <a:solidFill>
                <a:schemeClr val="accent6"/>
              </a:solidFill>
              <a:latin typeface="Calibri" panose="020F0502020204030204" pitchFamily="34" charset="0"/>
              <a:ea typeface="Tahoma" charset="0"/>
              <a:cs typeface="Tahoma" charset="0"/>
            </a:endParaRPr>
          </a:p>
        </p:txBody>
      </p:sp>
      <p:pic>
        <p:nvPicPr>
          <p:cNvPr id="5" name="Picture 4"/>
          <p:cNvPicPr>
            <a:picLocks noChangeAspect="1"/>
          </p:cNvPicPr>
          <p:nvPr/>
        </p:nvPicPr>
        <p:blipFill rotWithShape="1">
          <a:blip r:embed="rId4"/>
          <a:srcRect l="5703" t="28468" r="3932" b="42823"/>
          <a:stretch/>
        </p:blipFill>
        <p:spPr>
          <a:xfrm>
            <a:off x="1813475" y="2662408"/>
            <a:ext cx="5508612" cy="432048"/>
          </a:xfrm>
          <a:prstGeom prst="rect">
            <a:avLst/>
          </a:prstGeom>
          <a:ln>
            <a:noFill/>
          </a:ln>
          <a:effectLst>
            <a:outerShdw blurRad="292100" dist="139700" dir="2700000" algn="tl" rotWithShape="0">
              <a:srgbClr val="333333">
                <a:alpha val="65000"/>
              </a:srgbClr>
            </a:outerShdw>
          </a:effectLst>
        </p:spPr>
      </p:pic>
      <p:grpSp>
        <p:nvGrpSpPr>
          <p:cNvPr id="7" name="Group 6">
            <a:extLst>
              <a:ext uri="{FF2B5EF4-FFF2-40B4-BE49-F238E27FC236}">
                <a16:creationId xmlns:a16="http://schemas.microsoft.com/office/drawing/2014/main" id="{12BDCF48-C9DB-41B8-8762-53705E4C5952}"/>
              </a:ext>
            </a:extLst>
          </p:cNvPr>
          <p:cNvGrpSpPr/>
          <p:nvPr/>
        </p:nvGrpSpPr>
        <p:grpSpPr>
          <a:xfrm>
            <a:off x="0" y="0"/>
            <a:ext cx="2339752" cy="569657"/>
            <a:chOff x="0" y="0"/>
            <a:chExt cx="2339752" cy="569657"/>
          </a:xfrm>
        </p:grpSpPr>
        <p:sp>
          <p:nvSpPr>
            <p:cNvPr id="4" name="Rounded Rectangle 6">
              <a:extLst>
                <a:ext uri="{FF2B5EF4-FFF2-40B4-BE49-F238E27FC236}">
                  <a16:creationId xmlns:a16="http://schemas.microsoft.com/office/drawing/2014/main" id="{3C91BE49-A5CE-4324-A4DE-30F6910487ED}"/>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6" name="Title 2">
              <a:extLst>
                <a:ext uri="{FF2B5EF4-FFF2-40B4-BE49-F238E27FC236}">
                  <a16:creationId xmlns:a16="http://schemas.microsoft.com/office/drawing/2014/main" id="{7AF9189D-81B4-464F-90A6-836869F15702}"/>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grpSp>
    </p:spTree>
    <p:extLst>
      <p:ext uri="{BB962C8B-B14F-4D97-AF65-F5344CB8AC3E}">
        <p14:creationId xmlns:p14="http://schemas.microsoft.com/office/powerpoint/2010/main" val="305635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764704"/>
            <a:ext cx="7848872" cy="461665"/>
          </a:xfrm>
          <a:prstGeom prst="rect">
            <a:avLst/>
          </a:prstGeom>
          <a:noFill/>
        </p:spPr>
        <p:txBody>
          <a:bodyPr wrap="square" rtlCol="0">
            <a:spAutoFit/>
          </a:bodyPr>
          <a:lstStyle/>
          <a:p>
            <a:pPr lvl="0">
              <a:spcBef>
                <a:spcPts val="500"/>
              </a:spcBef>
            </a:pPr>
            <a:r>
              <a:rPr lang="en-GB" sz="2400" b="1" dirty="0">
                <a:solidFill>
                  <a:schemeClr val="accent6"/>
                </a:solidFill>
                <a:latin typeface="Calibri" panose="020F0502020204030204" pitchFamily="34" charset="0"/>
              </a:rPr>
              <a:t>Autism is also known by other names, including:</a:t>
            </a:r>
          </a:p>
        </p:txBody>
      </p:sp>
      <p:sp>
        <p:nvSpPr>
          <p:cNvPr id="6" name="Freeform 7">
            <a:extLst>
              <a:ext uri="{FF2B5EF4-FFF2-40B4-BE49-F238E27FC236}">
                <a16:creationId xmlns:a16="http://schemas.microsoft.com/office/drawing/2014/main" id="{02314F0A-DC43-4AD8-8C48-0E680502EBF8}"/>
              </a:ext>
            </a:extLst>
          </p:cNvPr>
          <p:cNvSpPr/>
          <p:nvPr/>
        </p:nvSpPr>
        <p:spPr>
          <a:xfrm>
            <a:off x="362595" y="1844824"/>
            <a:ext cx="4579564" cy="381868"/>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noFill/>
          <a:ln>
            <a:noFill/>
          </a:ln>
          <a:effectLst>
            <a:outerShdw blurRad="50800" dist="38100" dir="2700000" algn="tl" rotWithShape="0">
              <a:prstClr val="black">
                <a:alpha val="23000"/>
              </a:prstClr>
            </a:outerShdw>
          </a:effectLst>
        </p:spPr>
        <p:style>
          <a:lnRef idx="0">
            <a:scrgbClr r="0" g="0" b="0"/>
          </a:lnRef>
          <a:fillRef idx="0">
            <a:scrgbClr r="0" g="0" b="0"/>
          </a:fillRef>
          <a:effectRef idx="0">
            <a:scrgbClr r="0" g="0" b="0"/>
          </a:effectRef>
          <a:fontRef idx="minor">
            <a:schemeClr val="dk1"/>
          </a:fontRef>
        </p:style>
        <p:txBody>
          <a:bodyPr spcFirstLastPara="0" vert="horz" wrap="square" lIns="114741" tIns="69021" rIns="114741" bIns="69021" numCol="1" spcCol="1270" anchor="ctr" anchorCtr="0">
            <a:noAutofit/>
          </a:bodyPr>
          <a:lstStyle/>
          <a:p>
            <a:pPr algn="ctr" defTabSz="1066800">
              <a:lnSpc>
                <a:spcPct val="90000"/>
              </a:lnSpc>
              <a:spcBef>
                <a:spcPct val="0"/>
              </a:spcBef>
              <a:spcAft>
                <a:spcPct val="35000"/>
              </a:spcAft>
            </a:pPr>
            <a:r>
              <a:rPr lang="en-GB" sz="4000" b="1" dirty="0">
                <a:solidFill>
                  <a:schemeClr val="accent6"/>
                </a:solidFill>
              </a:rPr>
              <a:t>Autism Spectrum Disorder (ASD)</a:t>
            </a:r>
          </a:p>
        </p:txBody>
      </p:sp>
      <p:sp>
        <p:nvSpPr>
          <p:cNvPr id="9" name="Freeform 8">
            <a:extLst>
              <a:ext uri="{FF2B5EF4-FFF2-40B4-BE49-F238E27FC236}">
                <a16:creationId xmlns:a16="http://schemas.microsoft.com/office/drawing/2014/main" id="{45630829-F4AC-460B-88FC-FE23FB6B4BC7}"/>
              </a:ext>
            </a:extLst>
          </p:cNvPr>
          <p:cNvSpPr/>
          <p:nvPr/>
        </p:nvSpPr>
        <p:spPr>
          <a:xfrm>
            <a:off x="4644007" y="5305820"/>
            <a:ext cx="4640740" cy="395493"/>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noFill/>
          <a:ln>
            <a:noFill/>
          </a:ln>
          <a:effectLst>
            <a:outerShdw blurRad="50800" dist="38100" dir="2700000" algn="tl" rotWithShape="0">
              <a:prstClr val="black">
                <a:alpha val="23000"/>
              </a:prstClr>
            </a:outerShdw>
          </a:effectLst>
        </p:spPr>
        <p:style>
          <a:lnRef idx="0">
            <a:scrgbClr r="0" g="0" b="0"/>
          </a:lnRef>
          <a:fillRef idx="0">
            <a:scrgbClr r="0" g="0" b="0"/>
          </a:fillRef>
          <a:effectRef idx="0">
            <a:scrgbClr r="0" g="0" b="0"/>
          </a:effectRef>
          <a:fontRef idx="minor">
            <a:schemeClr val="dk1"/>
          </a:fontRef>
        </p:style>
        <p:txBody>
          <a:bodyPr spcFirstLastPara="0" vert="horz" wrap="square" lIns="114741" tIns="69021" rIns="114741" bIns="69021" numCol="1" spcCol="1270" anchor="ctr" anchorCtr="0">
            <a:noAutofit/>
          </a:bodyPr>
          <a:lstStyle/>
          <a:p>
            <a:pPr algn="ctr" defTabSz="1066800">
              <a:lnSpc>
                <a:spcPct val="90000"/>
              </a:lnSpc>
              <a:spcBef>
                <a:spcPct val="0"/>
              </a:spcBef>
              <a:spcAft>
                <a:spcPct val="35000"/>
              </a:spcAft>
            </a:pPr>
            <a:r>
              <a:rPr lang="en-GB" sz="4000" b="1" dirty="0">
                <a:solidFill>
                  <a:srgbClr val="D40429"/>
                </a:solidFill>
              </a:rPr>
              <a:t>Pervasive Developmental Disorder</a:t>
            </a:r>
          </a:p>
        </p:txBody>
      </p:sp>
      <p:sp>
        <p:nvSpPr>
          <p:cNvPr id="10" name="Freeform 9">
            <a:extLst>
              <a:ext uri="{FF2B5EF4-FFF2-40B4-BE49-F238E27FC236}">
                <a16:creationId xmlns:a16="http://schemas.microsoft.com/office/drawing/2014/main" id="{5AEC9CF6-9D98-47D3-A1B3-CFA613BFF55B}"/>
              </a:ext>
            </a:extLst>
          </p:cNvPr>
          <p:cNvSpPr/>
          <p:nvPr/>
        </p:nvSpPr>
        <p:spPr>
          <a:xfrm>
            <a:off x="-98401" y="4032857"/>
            <a:ext cx="5040560" cy="377280"/>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noFill/>
          <a:ln>
            <a:noFill/>
          </a:ln>
          <a:effectLst>
            <a:outerShdw blurRad="50800" dist="38100" dir="2700000" algn="tl" rotWithShape="0">
              <a:prstClr val="black">
                <a:alpha val="23000"/>
              </a:prstClr>
            </a:outerShdw>
          </a:effectLst>
        </p:spPr>
        <p:style>
          <a:lnRef idx="0">
            <a:scrgbClr r="0" g="0" b="0"/>
          </a:lnRef>
          <a:fillRef idx="0">
            <a:scrgbClr r="0" g="0" b="0"/>
          </a:fillRef>
          <a:effectRef idx="0">
            <a:scrgbClr r="0" g="0" b="0"/>
          </a:effectRef>
          <a:fontRef idx="minor">
            <a:schemeClr val="dk1"/>
          </a:fontRef>
        </p:style>
        <p:txBody>
          <a:bodyPr spcFirstLastPara="0" vert="horz" wrap="square" lIns="114741" tIns="69021" rIns="114741" bIns="69021" numCol="1" spcCol="1270" anchor="ctr" anchorCtr="0">
            <a:noAutofit/>
          </a:bodyPr>
          <a:lstStyle/>
          <a:p>
            <a:pPr algn="ctr" defTabSz="1066800">
              <a:lnSpc>
                <a:spcPct val="90000"/>
              </a:lnSpc>
              <a:spcBef>
                <a:spcPct val="0"/>
              </a:spcBef>
              <a:spcAft>
                <a:spcPct val="35000"/>
              </a:spcAft>
            </a:pPr>
            <a:r>
              <a:rPr lang="en-GB" sz="4000" b="1" dirty="0">
                <a:solidFill>
                  <a:srgbClr val="61AB38"/>
                </a:solidFill>
              </a:rPr>
              <a:t>Autistic Spectrum Condition (ASC)</a:t>
            </a:r>
          </a:p>
        </p:txBody>
      </p:sp>
      <p:sp>
        <p:nvSpPr>
          <p:cNvPr id="11" name="Freeform 10">
            <a:extLst>
              <a:ext uri="{FF2B5EF4-FFF2-40B4-BE49-F238E27FC236}">
                <a16:creationId xmlns:a16="http://schemas.microsoft.com/office/drawing/2014/main" id="{BBFC25E9-C8FE-43AA-8303-511DACF6839F}"/>
              </a:ext>
            </a:extLst>
          </p:cNvPr>
          <p:cNvSpPr/>
          <p:nvPr/>
        </p:nvSpPr>
        <p:spPr>
          <a:xfrm>
            <a:off x="5237047" y="2835696"/>
            <a:ext cx="3454659" cy="377280"/>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noFill/>
          <a:ln>
            <a:noFill/>
          </a:ln>
          <a:effectLst>
            <a:outerShdw blurRad="50800" dist="38100" dir="2700000" algn="tl" rotWithShape="0">
              <a:prstClr val="black">
                <a:alpha val="23000"/>
              </a:prstClr>
            </a:outerShdw>
          </a:effectLst>
        </p:spPr>
        <p:style>
          <a:lnRef idx="0">
            <a:scrgbClr r="0" g="0" b="0"/>
          </a:lnRef>
          <a:fillRef idx="0">
            <a:scrgbClr r="0" g="0" b="0"/>
          </a:fillRef>
          <a:effectRef idx="0">
            <a:scrgbClr r="0" g="0" b="0"/>
          </a:effectRef>
          <a:fontRef idx="minor">
            <a:schemeClr val="dk1"/>
          </a:fontRef>
        </p:style>
        <p:txBody>
          <a:bodyPr spcFirstLastPara="0" vert="horz" wrap="square" lIns="114741" tIns="69021" rIns="114741" bIns="69021" numCol="1" spcCol="1270" anchor="ctr" anchorCtr="0">
            <a:noAutofit/>
          </a:bodyPr>
          <a:lstStyle/>
          <a:p>
            <a:pPr algn="ctr" defTabSz="1066800">
              <a:lnSpc>
                <a:spcPct val="90000"/>
              </a:lnSpc>
              <a:spcBef>
                <a:spcPct val="0"/>
              </a:spcBef>
              <a:spcAft>
                <a:spcPct val="35000"/>
              </a:spcAft>
            </a:pPr>
            <a:r>
              <a:rPr lang="en-GB" sz="4000" b="1" dirty="0">
                <a:solidFill>
                  <a:srgbClr val="DB9C2D"/>
                </a:solidFill>
              </a:rPr>
              <a:t>Asperger’s Syndrome</a:t>
            </a:r>
          </a:p>
        </p:txBody>
      </p:sp>
      <p:grpSp>
        <p:nvGrpSpPr>
          <p:cNvPr id="12" name="Group 11">
            <a:extLst>
              <a:ext uri="{FF2B5EF4-FFF2-40B4-BE49-F238E27FC236}">
                <a16:creationId xmlns:a16="http://schemas.microsoft.com/office/drawing/2014/main" id="{8DB3B90D-111F-4270-88E3-6838B8288400}"/>
              </a:ext>
            </a:extLst>
          </p:cNvPr>
          <p:cNvGrpSpPr/>
          <p:nvPr/>
        </p:nvGrpSpPr>
        <p:grpSpPr>
          <a:xfrm>
            <a:off x="0" y="0"/>
            <a:ext cx="2339752" cy="569657"/>
            <a:chOff x="0" y="0"/>
            <a:chExt cx="2339752" cy="569657"/>
          </a:xfrm>
        </p:grpSpPr>
        <p:sp>
          <p:nvSpPr>
            <p:cNvPr id="13" name="Rounded Rectangle 6">
              <a:extLst>
                <a:ext uri="{FF2B5EF4-FFF2-40B4-BE49-F238E27FC236}">
                  <a16:creationId xmlns:a16="http://schemas.microsoft.com/office/drawing/2014/main" id="{8E8B97D7-3038-4A84-BEF5-A619B16A912F}"/>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17" name="Title 2">
              <a:extLst>
                <a:ext uri="{FF2B5EF4-FFF2-40B4-BE49-F238E27FC236}">
                  <a16:creationId xmlns:a16="http://schemas.microsoft.com/office/drawing/2014/main" id="{23B94FAF-0501-4758-8923-443866E00C48}"/>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grpSp>
    </p:spTree>
    <p:extLst>
      <p:ext uri="{BB962C8B-B14F-4D97-AF65-F5344CB8AC3E}">
        <p14:creationId xmlns:p14="http://schemas.microsoft.com/office/powerpoint/2010/main" val="36221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38068F-71D5-45AF-89C3-D5A299F35F08}"/>
              </a:ext>
            </a:extLst>
          </p:cNvPr>
          <p:cNvSpPr/>
          <p:nvPr/>
        </p:nvSpPr>
        <p:spPr>
          <a:xfrm>
            <a:off x="460821" y="3531205"/>
            <a:ext cx="8222351" cy="1077218"/>
          </a:xfrm>
          <a:prstGeom prst="rect">
            <a:avLst/>
          </a:prstGeom>
          <a:noFill/>
          <a:effectLst>
            <a:outerShdw blurRad="50800" dist="38100" dir="2700000" algn="tl" rotWithShape="0">
              <a:prstClr val="black">
                <a:alpha val="12000"/>
              </a:prstClr>
            </a:outerShdw>
          </a:effectLst>
        </p:spPr>
        <p:txBody>
          <a:bodyPr wrap="square">
            <a:spAutoFit/>
          </a:bodyPr>
          <a:lstStyle/>
          <a:p>
            <a:pPr lvl="0" algn="ctr" defTabSz="889000">
              <a:spcBef>
                <a:spcPct val="0"/>
              </a:spcBef>
              <a:spcAft>
                <a:spcPct val="35000"/>
              </a:spcAft>
            </a:pPr>
            <a:r>
              <a:rPr lang="en-GB" sz="3200" b="1" dirty="0">
                <a:solidFill>
                  <a:schemeClr val="accent5"/>
                </a:solidFill>
                <a:latin typeface="Calibri" panose="020F0502020204030204" pitchFamily="34" charset="0"/>
                <a:ea typeface="Century Gothic" charset="0"/>
                <a:cs typeface="Century Gothic" charset="0"/>
              </a:rPr>
              <a:t>It is estimated that 1 in every 100 people in the UK have an Autism Spectrum Disorder (ASD)</a:t>
            </a:r>
          </a:p>
        </p:txBody>
      </p:sp>
      <p:sp>
        <p:nvSpPr>
          <p:cNvPr id="5" name="Rectangle 4">
            <a:extLst>
              <a:ext uri="{FF2B5EF4-FFF2-40B4-BE49-F238E27FC236}">
                <a16:creationId xmlns:a16="http://schemas.microsoft.com/office/drawing/2014/main" id="{09541BF4-01BB-4D39-8F48-F0569D89A5D9}"/>
              </a:ext>
            </a:extLst>
          </p:cNvPr>
          <p:cNvSpPr/>
          <p:nvPr/>
        </p:nvSpPr>
        <p:spPr>
          <a:xfrm>
            <a:off x="1367640" y="2276872"/>
            <a:ext cx="6408712" cy="1077218"/>
          </a:xfrm>
          <a:prstGeom prst="rect">
            <a:avLst/>
          </a:prstGeom>
          <a:effectLst>
            <a:outerShdw blurRad="50800" dist="38100" dir="2700000" algn="tl" rotWithShape="0">
              <a:prstClr val="black">
                <a:alpha val="12000"/>
              </a:prstClr>
            </a:outerShdw>
          </a:effectLst>
        </p:spPr>
        <p:txBody>
          <a:bodyPr wrap="square">
            <a:spAutoFit/>
          </a:bodyPr>
          <a:lstStyle/>
          <a:p>
            <a:pPr lvl="0" algn="ctr" defTabSz="889000">
              <a:spcBef>
                <a:spcPct val="0"/>
              </a:spcBef>
              <a:spcAft>
                <a:spcPct val="35000"/>
              </a:spcAft>
            </a:pPr>
            <a:r>
              <a:rPr lang="en-GB" sz="3200" b="1" dirty="0">
                <a:solidFill>
                  <a:schemeClr val="accent3"/>
                </a:solidFill>
                <a:latin typeface="Calibri" panose="020F0502020204030204" pitchFamily="34" charset="0"/>
                <a:ea typeface="Century Gothic" charset="0"/>
                <a:cs typeface="Century Gothic" charset="0"/>
              </a:rPr>
              <a:t>Currently more males than females are diagnosed with autism</a:t>
            </a:r>
          </a:p>
        </p:txBody>
      </p:sp>
      <p:sp>
        <p:nvSpPr>
          <p:cNvPr id="11" name="Rectangle 10">
            <a:extLst>
              <a:ext uri="{FF2B5EF4-FFF2-40B4-BE49-F238E27FC236}">
                <a16:creationId xmlns:a16="http://schemas.microsoft.com/office/drawing/2014/main" id="{69817D81-479C-4B63-8AEF-09FE2B6D4A3C}"/>
              </a:ext>
            </a:extLst>
          </p:cNvPr>
          <p:cNvSpPr/>
          <p:nvPr/>
        </p:nvSpPr>
        <p:spPr>
          <a:xfrm>
            <a:off x="1248005" y="980728"/>
            <a:ext cx="6647987" cy="1077218"/>
          </a:xfrm>
          <a:prstGeom prst="rect">
            <a:avLst/>
          </a:prstGeom>
          <a:effectLst>
            <a:outerShdw blurRad="50800" dist="38100" dir="2700000" algn="tl" rotWithShape="0">
              <a:prstClr val="black">
                <a:alpha val="12000"/>
              </a:prstClr>
            </a:outerShdw>
          </a:effectLst>
        </p:spPr>
        <p:txBody>
          <a:bodyPr wrap="square">
            <a:spAutoFit/>
          </a:bodyPr>
          <a:lstStyle/>
          <a:p>
            <a:pPr lvl="0" algn="ctr" defTabSz="889000">
              <a:spcBef>
                <a:spcPct val="0"/>
              </a:spcBef>
              <a:spcAft>
                <a:spcPct val="35000"/>
              </a:spcAft>
            </a:pPr>
            <a:r>
              <a:rPr lang="en-GB" sz="3200" b="1" dirty="0">
                <a:solidFill>
                  <a:schemeClr val="accent2"/>
                </a:solidFill>
                <a:latin typeface="Calibri" panose="020F0502020204030204" pitchFamily="34" charset="0"/>
                <a:ea typeface="Century Gothic" charset="0"/>
                <a:cs typeface="Century Gothic" charset="0"/>
              </a:rPr>
              <a:t>Autism is a lifelong condition and affects people from all backgrounds</a:t>
            </a:r>
          </a:p>
        </p:txBody>
      </p:sp>
      <p:sp>
        <p:nvSpPr>
          <p:cNvPr id="12" name="Rectangle 11">
            <a:extLst>
              <a:ext uri="{FF2B5EF4-FFF2-40B4-BE49-F238E27FC236}">
                <a16:creationId xmlns:a16="http://schemas.microsoft.com/office/drawing/2014/main" id="{96A9A889-DE99-4D4E-8FD0-248425877340}"/>
              </a:ext>
            </a:extLst>
          </p:cNvPr>
          <p:cNvSpPr/>
          <p:nvPr/>
        </p:nvSpPr>
        <p:spPr>
          <a:xfrm>
            <a:off x="280801" y="4788441"/>
            <a:ext cx="8582390" cy="584775"/>
          </a:xfrm>
          <a:prstGeom prst="rect">
            <a:avLst/>
          </a:prstGeom>
          <a:effectLst>
            <a:outerShdw blurRad="50800" dist="38100" dir="2700000" algn="tl" rotWithShape="0">
              <a:prstClr val="black">
                <a:alpha val="12000"/>
              </a:prstClr>
            </a:outerShdw>
          </a:effectLst>
        </p:spPr>
        <p:txBody>
          <a:bodyPr wrap="square">
            <a:spAutoFit/>
          </a:bodyPr>
          <a:lstStyle/>
          <a:p>
            <a:pPr lvl="0" algn="ctr" defTabSz="889000">
              <a:spcBef>
                <a:spcPct val="0"/>
              </a:spcBef>
              <a:spcAft>
                <a:spcPct val="35000"/>
              </a:spcAft>
            </a:pPr>
            <a:r>
              <a:rPr lang="en-GB" sz="3200" b="1" dirty="0">
                <a:solidFill>
                  <a:schemeClr val="accent6"/>
                </a:solidFill>
                <a:latin typeface="Calibri" panose="020F0502020204030204" pitchFamily="34" charset="0"/>
                <a:ea typeface="Century Gothic" charset="0"/>
                <a:cs typeface="Century Gothic" charset="0"/>
              </a:rPr>
              <a:t>Many people are unaware that they are autistic</a:t>
            </a:r>
          </a:p>
        </p:txBody>
      </p:sp>
      <p:sp>
        <p:nvSpPr>
          <p:cNvPr id="13" name="Rectangle 12">
            <a:extLst>
              <a:ext uri="{FF2B5EF4-FFF2-40B4-BE49-F238E27FC236}">
                <a16:creationId xmlns:a16="http://schemas.microsoft.com/office/drawing/2014/main" id="{671EDE24-D6CF-4285-9028-86AF568F4909}"/>
              </a:ext>
            </a:extLst>
          </p:cNvPr>
          <p:cNvSpPr/>
          <p:nvPr/>
        </p:nvSpPr>
        <p:spPr>
          <a:xfrm>
            <a:off x="1756064" y="5508521"/>
            <a:ext cx="5631863" cy="584775"/>
          </a:xfrm>
          <a:prstGeom prst="rect">
            <a:avLst/>
          </a:prstGeom>
          <a:effectLst>
            <a:outerShdw blurRad="50800" dist="38100" dir="2700000" algn="tl" rotWithShape="0">
              <a:prstClr val="black">
                <a:alpha val="12000"/>
              </a:prstClr>
            </a:outerShdw>
          </a:effectLst>
        </p:spPr>
        <p:txBody>
          <a:bodyPr wrap="none">
            <a:spAutoFit/>
          </a:bodyPr>
          <a:lstStyle/>
          <a:p>
            <a:pPr lvl="0" algn="ctr" defTabSz="889000">
              <a:spcBef>
                <a:spcPct val="0"/>
              </a:spcBef>
              <a:spcAft>
                <a:spcPct val="35000"/>
              </a:spcAft>
            </a:pPr>
            <a:r>
              <a:rPr lang="en-GB" sz="3200" b="1" dirty="0">
                <a:solidFill>
                  <a:srgbClr val="C00000"/>
                </a:solidFill>
                <a:latin typeface="Calibri" panose="020F0502020204030204" pitchFamily="34" charset="0"/>
                <a:ea typeface="Century Gothic" charset="0"/>
                <a:cs typeface="Century Gothic" charset="0"/>
              </a:rPr>
              <a:t>This is especially true for adults</a:t>
            </a:r>
          </a:p>
        </p:txBody>
      </p:sp>
      <p:grpSp>
        <p:nvGrpSpPr>
          <p:cNvPr id="16" name="Group 15">
            <a:extLst>
              <a:ext uri="{FF2B5EF4-FFF2-40B4-BE49-F238E27FC236}">
                <a16:creationId xmlns:a16="http://schemas.microsoft.com/office/drawing/2014/main" id="{AE5724E7-5301-4D28-934C-993E8BFB9D1A}"/>
              </a:ext>
            </a:extLst>
          </p:cNvPr>
          <p:cNvGrpSpPr/>
          <p:nvPr/>
        </p:nvGrpSpPr>
        <p:grpSpPr>
          <a:xfrm>
            <a:off x="0" y="0"/>
            <a:ext cx="2339752" cy="569657"/>
            <a:chOff x="0" y="0"/>
            <a:chExt cx="2339752" cy="569657"/>
          </a:xfrm>
        </p:grpSpPr>
        <p:sp>
          <p:nvSpPr>
            <p:cNvPr id="17" name="Rounded Rectangle 6">
              <a:extLst>
                <a:ext uri="{FF2B5EF4-FFF2-40B4-BE49-F238E27FC236}">
                  <a16:creationId xmlns:a16="http://schemas.microsoft.com/office/drawing/2014/main" id="{7298662C-5202-4B0D-A999-778C660DB830}"/>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18" name="Title 2">
              <a:extLst>
                <a:ext uri="{FF2B5EF4-FFF2-40B4-BE49-F238E27FC236}">
                  <a16:creationId xmlns:a16="http://schemas.microsoft.com/office/drawing/2014/main" id="{39357DE5-AE27-47B0-8C6A-2FC5EFBC9FAE}"/>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grpSp>
    </p:spTree>
    <p:extLst>
      <p:ext uri="{BB962C8B-B14F-4D97-AF65-F5344CB8AC3E}">
        <p14:creationId xmlns:p14="http://schemas.microsoft.com/office/powerpoint/2010/main" val="209087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8"/>
          <p:cNvSpPr txBox="1">
            <a:spLocks noChangeArrowheads="1"/>
          </p:cNvSpPr>
          <p:nvPr/>
        </p:nvSpPr>
        <p:spPr bwMode="auto">
          <a:xfrm>
            <a:off x="108148" y="692696"/>
            <a:ext cx="6689949" cy="3600986"/>
          </a:xfrm>
          <a:prstGeom prst="rect">
            <a:avLst/>
          </a:prstGeom>
          <a:noFill/>
          <a:ln w="9525">
            <a:noFill/>
            <a:miter lim="800000"/>
            <a:headEnd/>
            <a:tailEnd/>
          </a:ln>
        </p:spPr>
        <p:txBody>
          <a:bodyPr wrap="square">
            <a:spAutoFit/>
          </a:bodyPr>
          <a:lstStyle/>
          <a:p>
            <a:pPr>
              <a:spcBef>
                <a:spcPct val="50000"/>
              </a:spcBef>
            </a:pPr>
            <a:r>
              <a:rPr lang="en-GB" sz="2400" b="1" dirty="0">
                <a:solidFill>
                  <a:schemeClr val="accent6"/>
                </a:solidFill>
                <a:latin typeface="Calibri" panose="020F0502020204030204" pitchFamily="34" charset="0"/>
              </a:rPr>
              <a:t>Autistic people have differences in the following areas:</a:t>
            </a:r>
          </a:p>
          <a:p>
            <a:pPr>
              <a:spcBef>
                <a:spcPct val="50000"/>
              </a:spcBef>
            </a:pPr>
            <a:endParaRPr lang="en-GB" sz="2000" b="1" dirty="0"/>
          </a:p>
          <a:p>
            <a:pPr>
              <a:spcBef>
                <a:spcPct val="50000"/>
              </a:spcBef>
            </a:pPr>
            <a:endParaRPr lang="en-GB" sz="2000" b="1" dirty="0"/>
          </a:p>
          <a:p>
            <a:pPr>
              <a:spcBef>
                <a:spcPct val="50000"/>
              </a:spcBef>
            </a:pPr>
            <a:endParaRPr lang="en-GB" sz="2000" b="1" dirty="0"/>
          </a:p>
          <a:p>
            <a:pPr>
              <a:spcBef>
                <a:spcPct val="50000"/>
              </a:spcBef>
            </a:pPr>
            <a:endParaRPr lang="en-GB" sz="2000" b="1" dirty="0"/>
          </a:p>
          <a:p>
            <a:pPr>
              <a:spcBef>
                <a:spcPct val="50000"/>
              </a:spcBef>
            </a:pPr>
            <a:endParaRPr lang="en-GB" sz="2000" b="1" dirty="0"/>
          </a:p>
          <a:p>
            <a:pPr>
              <a:spcBef>
                <a:spcPct val="50000"/>
              </a:spcBef>
            </a:pPr>
            <a:endParaRPr lang="en-GB" sz="2000" b="1" dirty="0"/>
          </a:p>
        </p:txBody>
      </p:sp>
      <p:grpSp>
        <p:nvGrpSpPr>
          <p:cNvPr id="6145" name="Group 6144">
            <a:extLst>
              <a:ext uri="{FF2B5EF4-FFF2-40B4-BE49-F238E27FC236}">
                <a16:creationId xmlns:a16="http://schemas.microsoft.com/office/drawing/2014/main" id="{988BBA73-25A5-4474-84A3-1FEF006F3465}"/>
              </a:ext>
            </a:extLst>
          </p:cNvPr>
          <p:cNvGrpSpPr/>
          <p:nvPr/>
        </p:nvGrpSpPr>
        <p:grpSpPr>
          <a:xfrm>
            <a:off x="866985" y="1508698"/>
            <a:ext cx="3344975" cy="2043413"/>
            <a:chOff x="179512" y="1508698"/>
            <a:chExt cx="3344975" cy="2043413"/>
          </a:xfrm>
        </p:grpSpPr>
        <p:sp>
          <p:nvSpPr>
            <p:cNvPr id="18" name="Text Box 8">
              <a:extLst>
                <a:ext uri="{FF2B5EF4-FFF2-40B4-BE49-F238E27FC236}">
                  <a16:creationId xmlns:a16="http://schemas.microsoft.com/office/drawing/2014/main" id="{8F8664AB-A59C-4638-B51F-B8087B5387B5}"/>
                </a:ext>
              </a:extLst>
            </p:cNvPr>
            <p:cNvSpPr txBox="1">
              <a:spLocks noChangeArrowheads="1"/>
            </p:cNvSpPr>
            <p:nvPr/>
          </p:nvSpPr>
          <p:spPr bwMode="auto">
            <a:xfrm>
              <a:off x="179512" y="2721114"/>
              <a:ext cx="3344975" cy="830997"/>
            </a:xfrm>
            <a:prstGeom prst="rect">
              <a:avLst/>
            </a:prstGeom>
            <a:noFill/>
            <a:ln w="9525">
              <a:noFill/>
              <a:miter lim="800000"/>
              <a:headEnd/>
              <a:tailEnd/>
            </a:ln>
          </p:spPr>
          <p:txBody>
            <a:bodyPr wrap="square">
              <a:spAutoFit/>
            </a:bodyPr>
            <a:lstStyle/>
            <a:p>
              <a:pPr algn="ctr">
                <a:spcBef>
                  <a:spcPct val="50000"/>
                </a:spcBef>
              </a:pPr>
              <a:r>
                <a:rPr lang="en-GB" sz="2400" b="1" dirty="0">
                  <a:solidFill>
                    <a:schemeClr val="accent6"/>
                  </a:solidFill>
                  <a:latin typeface="Calibri" panose="020F0502020204030204" pitchFamily="34" charset="0"/>
                </a:rPr>
                <a:t>Social Communication &amp; </a:t>
              </a:r>
              <a:br>
                <a:rPr lang="en-GB" sz="2400" b="1" dirty="0">
                  <a:solidFill>
                    <a:schemeClr val="accent6"/>
                  </a:solidFill>
                  <a:latin typeface="Calibri" panose="020F0502020204030204" pitchFamily="34" charset="0"/>
                </a:rPr>
              </a:br>
              <a:r>
                <a:rPr lang="en-GB" sz="2400" b="1" dirty="0">
                  <a:solidFill>
                    <a:schemeClr val="accent6"/>
                  </a:solidFill>
                  <a:latin typeface="Calibri" panose="020F0502020204030204" pitchFamily="34" charset="0"/>
                </a:rPr>
                <a:t>Social Interaction</a:t>
              </a:r>
            </a:p>
          </p:txBody>
        </p:sp>
        <p:grpSp>
          <p:nvGrpSpPr>
            <p:cNvPr id="31" name="Group 30">
              <a:extLst>
                <a:ext uri="{FF2B5EF4-FFF2-40B4-BE49-F238E27FC236}">
                  <a16:creationId xmlns:a16="http://schemas.microsoft.com/office/drawing/2014/main" id="{55F48505-FE38-4010-8511-85CE15362088}"/>
                </a:ext>
              </a:extLst>
            </p:cNvPr>
            <p:cNvGrpSpPr/>
            <p:nvPr/>
          </p:nvGrpSpPr>
          <p:grpSpPr>
            <a:xfrm>
              <a:off x="470342" y="1508698"/>
              <a:ext cx="2808312" cy="1312347"/>
              <a:chOff x="539552" y="1684605"/>
              <a:chExt cx="2448419" cy="1047750"/>
            </a:xfrm>
          </p:grpSpPr>
          <p:pic>
            <p:nvPicPr>
              <p:cNvPr id="19" name="Picture 18">
                <a:extLst>
                  <a:ext uri="{FF2B5EF4-FFF2-40B4-BE49-F238E27FC236}">
                    <a16:creationId xmlns:a16="http://schemas.microsoft.com/office/drawing/2014/main" id="{63F9DD1F-F898-47BC-A7E5-61CBF1D8116B}"/>
                  </a:ext>
                </a:extLst>
              </p:cNvPr>
              <p:cNvPicPr>
                <a:picLocks noChangeAspect="1"/>
              </p:cNvPicPr>
              <p:nvPr/>
            </p:nvPicPr>
            <p:blipFill>
              <a:blip r:embed="rId3"/>
              <a:stretch>
                <a:fillRect/>
              </a:stretch>
            </p:blipFill>
            <p:spPr>
              <a:xfrm>
                <a:off x="539552" y="1709181"/>
                <a:ext cx="1168969" cy="870762"/>
              </a:xfrm>
              <a:prstGeom prst="rect">
                <a:avLst/>
              </a:prstGeom>
            </p:spPr>
          </p:pic>
          <p:pic>
            <p:nvPicPr>
              <p:cNvPr id="20" name="Picture 19">
                <a:extLst>
                  <a:ext uri="{FF2B5EF4-FFF2-40B4-BE49-F238E27FC236}">
                    <a16:creationId xmlns:a16="http://schemas.microsoft.com/office/drawing/2014/main" id="{8896DA29-3212-4321-AD64-E7347488275F}"/>
                  </a:ext>
                </a:extLst>
              </p:cNvPr>
              <p:cNvPicPr>
                <a:picLocks noChangeAspect="1"/>
              </p:cNvPicPr>
              <p:nvPr/>
            </p:nvPicPr>
            <p:blipFill>
              <a:blip r:embed="rId4"/>
              <a:stretch>
                <a:fillRect/>
              </a:stretch>
            </p:blipFill>
            <p:spPr>
              <a:xfrm>
                <a:off x="1740196" y="1684605"/>
                <a:ext cx="1247775" cy="1047750"/>
              </a:xfrm>
              <a:prstGeom prst="rect">
                <a:avLst/>
              </a:prstGeom>
            </p:spPr>
          </p:pic>
        </p:grpSp>
      </p:grpSp>
      <p:grpSp>
        <p:nvGrpSpPr>
          <p:cNvPr id="6148" name="Group 6147">
            <a:extLst>
              <a:ext uri="{FF2B5EF4-FFF2-40B4-BE49-F238E27FC236}">
                <a16:creationId xmlns:a16="http://schemas.microsoft.com/office/drawing/2014/main" id="{7000E434-0281-489B-BEF6-150E5B095D9B}"/>
              </a:ext>
            </a:extLst>
          </p:cNvPr>
          <p:cNvGrpSpPr/>
          <p:nvPr/>
        </p:nvGrpSpPr>
        <p:grpSpPr>
          <a:xfrm>
            <a:off x="6228828" y="4337578"/>
            <a:ext cx="3095700" cy="1963031"/>
            <a:chOff x="6228828" y="4337578"/>
            <a:chExt cx="3095700" cy="1963031"/>
          </a:xfrm>
        </p:grpSpPr>
        <p:pic>
          <p:nvPicPr>
            <p:cNvPr id="24" name="Picture 23">
              <a:extLst>
                <a:ext uri="{FF2B5EF4-FFF2-40B4-BE49-F238E27FC236}">
                  <a16:creationId xmlns:a16="http://schemas.microsoft.com/office/drawing/2014/main" id="{438CBFAF-B2A5-4960-9EF9-1284B55AE2FE}"/>
                </a:ext>
              </a:extLst>
            </p:cNvPr>
            <p:cNvPicPr>
              <a:picLocks noChangeAspect="1"/>
            </p:cNvPicPr>
            <p:nvPr/>
          </p:nvPicPr>
          <p:blipFill rotWithShape="1">
            <a:blip r:embed="rId5"/>
            <a:srcRect l="6446" t="14011" r="6446" b="3796"/>
            <a:stretch/>
          </p:blipFill>
          <p:spPr>
            <a:xfrm>
              <a:off x="6855304" y="4337578"/>
              <a:ext cx="1848215" cy="1020368"/>
            </a:xfrm>
            <a:prstGeom prst="rect">
              <a:avLst/>
            </a:prstGeom>
          </p:spPr>
        </p:pic>
        <p:sp>
          <p:nvSpPr>
            <p:cNvPr id="25" name="Text Box 8">
              <a:extLst>
                <a:ext uri="{FF2B5EF4-FFF2-40B4-BE49-F238E27FC236}">
                  <a16:creationId xmlns:a16="http://schemas.microsoft.com/office/drawing/2014/main" id="{9C411818-44C0-415D-AF07-B34F373766EB}"/>
                </a:ext>
              </a:extLst>
            </p:cNvPr>
            <p:cNvSpPr txBox="1">
              <a:spLocks noChangeArrowheads="1"/>
            </p:cNvSpPr>
            <p:nvPr/>
          </p:nvSpPr>
          <p:spPr bwMode="auto">
            <a:xfrm>
              <a:off x="6228828" y="5469612"/>
              <a:ext cx="3095700" cy="830997"/>
            </a:xfrm>
            <a:prstGeom prst="rect">
              <a:avLst/>
            </a:prstGeom>
            <a:noFill/>
            <a:ln w="9525">
              <a:noFill/>
              <a:miter lim="800000"/>
              <a:headEnd/>
              <a:tailEnd/>
            </a:ln>
          </p:spPr>
          <p:txBody>
            <a:bodyPr wrap="square">
              <a:spAutoFit/>
            </a:bodyPr>
            <a:lstStyle/>
            <a:p>
              <a:pPr algn="ctr">
                <a:spcBef>
                  <a:spcPct val="50000"/>
                </a:spcBef>
              </a:pPr>
              <a:r>
                <a:rPr lang="en-GB" sz="2400" b="1" dirty="0">
                  <a:solidFill>
                    <a:schemeClr val="accent6"/>
                  </a:solidFill>
                  <a:latin typeface="Calibri" panose="020F0502020204030204" pitchFamily="34" charset="0"/>
                </a:rPr>
                <a:t>Unusual sensory responses</a:t>
              </a:r>
            </a:p>
          </p:txBody>
        </p:sp>
      </p:grpSp>
      <p:grpSp>
        <p:nvGrpSpPr>
          <p:cNvPr id="6147" name="Group 6146">
            <a:extLst>
              <a:ext uri="{FF2B5EF4-FFF2-40B4-BE49-F238E27FC236}">
                <a16:creationId xmlns:a16="http://schemas.microsoft.com/office/drawing/2014/main" id="{8730C08A-FFBE-41FA-8BA4-69F35B0D252C}"/>
              </a:ext>
            </a:extLst>
          </p:cNvPr>
          <p:cNvGrpSpPr/>
          <p:nvPr/>
        </p:nvGrpSpPr>
        <p:grpSpPr>
          <a:xfrm>
            <a:off x="3204492" y="4181355"/>
            <a:ext cx="3095700" cy="2179068"/>
            <a:chOff x="3204492" y="4181355"/>
            <a:chExt cx="3095700" cy="2179068"/>
          </a:xfrm>
        </p:grpSpPr>
        <p:sp>
          <p:nvSpPr>
            <p:cNvPr id="26" name="Text Box 8">
              <a:extLst>
                <a:ext uri="{FF2B5EF4-FFF2-40B4-BE49-F238E27FC236}">
                  <a16:creationId xmlns:a16="http://schemas.microsoft.com/office/drawing/2014/main" id="{AE8EC3DE-E566-4548-837E-41F10FAF2698}"/>
                </a:ext>
              </a:extLst>
            </p:cNvPr>
            <p:cNvSpPr txBox="1">
              <a:spLocks noChangeArrowheads="1"/>
            </p:cNvSpPr>
            <p:nvPr/>
          </p:nvSpPr>
          <p:spPr bwMode="auto">
            <a:xfrm>
              <a:off x="3204492" y="5529426"/>
              <a:ext cx="3095700" cy="830997"/>
            </a:xfrm>
            <a:prstGeom prst="rect">
              <a:avLst/>
            </a:prstGeom>
            <a:noFill/>
            <a:ln w="9525">
              <a:noFill/>
              <a:miter lim="800000"/>
              <a:headEnd/>
              <a:tailEnd/>
            </a:ln>
          </p:spPr>
          <p:txBody>
            <a:bodyPr wrap="square">
              <a:spAutoFit/>
            </a:bodyPr>
            <a:lstStyle/>
            <a:p>
              <a:pPr algn="ctr">
                <a:spcBef>
                  <a:spcPct val="50000"/>
                </a:spcBef>
              </a:pPr>
              <a:r>
                <a:rPr lang="en-GB" sz="2400" b="1" dirty="0">
                  <a:solidFill>
                    <a:schemeClr val="accent6"/>
                  </a:solidFill>
                  <a:latin typeface="Calibri" panose="020F0502020204030204" pitchFamily="34" charset="0"/>
                </a:rPr>
                <a:t>Restricted, repetitive patterns of behaviour</a:t>
              </a:r>
            </a:p>
          </p:txBody>
        </p:sp>
        <p:pic>
          <p:nvPicPr>
            <p:cNvPr id="27" name="Picture 26">
              <a:extLst>
                <a:ext uri="{FF2B5EF4-FFF2-40B4-BE49-F238E27FC236}">
                  <a16:creationId xmlns:a16="http://schemas.microsoft.com/office/drawing/2014/main" id="{0D8FC9BB-44A6-4511-B51D-68748982D82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4209888">
              <a:off x="4180157" y="4181355"/>
              <a:ext cx="1332815" cy="1332815"/>
            </a:xfrm>
            <a:prstGeom prst="rect">
              <a:avLst/>
            </a:prstGeom>
          </p:spPr>
        </p:pic>
      </p:grpSp>
      <p:grpSp>
        <p:nvGrpSpPr>
          <p:cNvPr id="6149" name="Group 6148">
            <a:extLst>
              <a:ext uri="{FF2B5EF4-FFF2-40B4-BE49-F238E27FC236}">
                <a16:creationId xmlns:a16="http://schemas.microsoft.com/office/drawing/2014/main" id="{8BB5AEE3-4785-411C-88C4-0474D5DEA4D9}"/>
              </a:ext>
            </a:extLst>
          </p:cNvPr>
          <p:cNvGrpSpPr/>
          <p:nvPr/>
        </p:nvGrpSpPr>
        <p:grpSpPr>
          <a:xfrm>
            <a:off x="0" y="4121062"/>
            <a:ext cx="3095700" cy="2239361"/>
            <a:chOff x="0" y="4121062"/>
            <a:chExt cx="3095700" cy="2239361"/>
          </a:xfrm>
        </p:grpSpPr>
        <p:sp>
          <p:nvSpPr>
            <p:cNvPr id="29" name="Text Box 8">
              <a:extLst>
                <a:ext uri="{FF2B5EF4-FFF2-40B4-BE49-F238E27FC236}">
                  <a16:creationId xmlns:a16="http://schemas.microsoft.com/office/drawing/2014/main" id="{7EA21163-F341-439A-BB4D-1365BA12FDA4}"/>
                </a:ext>
              </a:extLst>
            </p:cNvPr>
            <p:cNvSpPr txBox="1">
              <a:spLocks noChangeArrowheads="1"/>
            </p:cNvSpPr>
            <p:nvPr/>
          </p:nvSpPr>
          <p:spPr bwMode="auto">
            <a:xfrm>
              <a:off x="0" y="5529426"/>
              <a:ext cx="3095700" cy="830997"/>
            </a:xfrm>
            <a:prstGeom prst="rect">
              <a:avLst/>
            </a:prstGeom>
            <a:noFill/>
            <a:ln w="9525">
              <a:noFill/>
              <a:miter lim="800000"/>
              <a:headEnd/>
              <a:tailEnd/>
            </a:ln>
          </p:spPr>
          <p:txBody>
            <a:bodyPr wrap="square">
              <a:spAutoFit/>
            </a:bodyPr>
            <a:lstStyle/>
            <a:p>
              <a:pPr algn="ctr">
                <a:spcBef>
                  <a:spcPct val="50000"/>
                </a:spcBef>
              </a:pPr>
              <a:r>
                <a:rPr lang="en-GB" sz="2400" b="1" dirty="0">
                  <a:solidFill>
                    <a:schemeClr val="accent6"/>
                  </a:solidFill>
                  <a:latin typeface="Calibri" panose="020F0502020204030204" pitchFamily="34" charset="0"/>
                </a:rPr>
                <a:t>Restricted, repetitive interests or activities</a:t>
              </a:r>
            </a:p>
          </p:txBody>
        </p:sp>
        <p:pic>
          <p:nvPicPr>
            <p:cNvPr id="30" name="Picture 29">
              <a:extLst>
                <a:ext uri="{FF2B5EF4-FFF2-40B4-BE49-F238E27FC236}">
                  <a16:creationId xmlns:a16="http://schemas.microsoft.com/office/drawing/2014/main" id="{62DB842A-C805-4E52-B084-42220166897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9592" y="4121062"/>
              <a:ext cx="1352440" cy="1352440"/>
            </a:xfrm>
            <a:prstGeom prst="rect">
              <a:avLst/>
            </a:prstGeom>
          </p:spPr>
        </p:pic>
      </p:grpSp>
      <p:grpSp>
        <p:nvGrpSpPr>
          <p:cNvPr id="3" name="Group 2">
            <a:extLst>
              <a:ext uri="{FF2B5EF4-FFF2-40B4-BE49-F238E27FC236}">
                <a16:creationId xmlns:a16="http://schemas.microsoft.com/office/drawing/2014/main" id="{6CE839DC-E987-4B99-9B07-FB04CE92EA1E}"/>
              </a:ext>
            </a:extLst>
          </p:cNvPr>
          <p:cNvGrpSpPr/>
          <p:nvPr/>
        </p:nvGrpSpPr>
        <p:grpSpPr>
          <a:xfrm>
            <a:off x="5004048" y="1462885"/>
            <a:ext cx="3095700" cy="2021139"/>
            <a:chOff x="5004048" y="1462885"/>
            <a:chExt cx="3095700" cy="2021139"/>
          </a:xfrm>
        </p:grpSpPr>
        <p:sp>
          <p:nvSpPr>
            <p:cNvPr id="22" name="Text Box 8">
              <a:extLst>
                <a:ext uri="{FF2B5EF4-FFF2-40B4-BE49-F238E27FC236}">
                  <a16:creationId xmlns:a16="http://schemas.microsoft.com/office/drawing/2014/main" id="{FC6032F4-BF49-43BD-9A58-4B3C856D6D79}"/>
                </a:ext>
              </a:extLst>
            </p:cNvPr>
            <p:cNvSpPr txBox="1">
              <a:spLocks noChangeArrowheads="1"/>
            </p:cNvSpPr>
            <p:nvPr/>
          </p:nvSpPr>
          <p:spPr bwMode="auto">
            <a:xfrm>
              <a:off x="5004048" y="2653027"/>
              <a:ext cx="3095700" cy="830997"/>
            </a:xfrm>
            <a:prstGeom prst="rect">
              <a:avLst/>
            </a:prstGeom>
            <a:noFill/>
            <a:ln w="9525">
              <a:noFill/>
              <a:miter lim="800000"/>
              <a:headEnd/>
              <a:tailEnd/>
            </a:ln>
          </p:spPr>
          <p:txBody>
            <a:bodyPr wrap="square">
              <a:spAutoFit/>
            </a:bodyPr>
            <a:lstStyle/>
            <a:p>
              <a:pPr algn="ctr">
                <a:spcBef>
                  <a:spcPct val="50000"/>
                </a:spcBef>
              </a:pPr>
              <a:r>
                <a:rPr lang="en-GB" sz="2400" b="1" dirty="0">
                  <a:solidFill>
                    <a:schemeClr val="accent6"/>
                  </a:solidFill>
                  <a:latin typeface="Calibri" panose="020F0502020204030204" pitchFamily="34" charset="0"/>
                </a:rPr>
                <a:t>Social Imagination and Flexibility of Thought</a:t>
              </a:r>
            </a:p>
          </p:txBody>
        </p:sp>
        <p:sp>
          <p:nvSpPr>
            <p:cNvPr id="2" name="Thought Bubble: Cloud 1">
              <a:extLst>
                <a:ext uri="{FF2B5EF4-FFF2-40B4-BE49-F238E27FC236}">
                  <a16:creationId xmlns:a16="http://schemas.microsoft.com/office/drawing/2014/main" id="{4897701A-56B1-45F3-8AE3-5DDF770A927B}"/>
                </a:ext>
              </a:extLst>
            </p:cNvPr>
            <p:cNvSpPr/>
            <p:nvPr/>
          </p:nvSpPr>
          <p:spPr>
            <a:xfrm>
              <a:off x="5940152" y="1462885"/>
              <a:ext cx="1512168" cy="1024227"/>
            </a:xfrm>
            <a:prstGeom prst="cloudCallout">
              <a:avLst>
                <a:gd name="adj1" fmla="val -61146"/>
                <a:gd name="adj2" fmla="val 5785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7FDA0BB0-6DFB-4706-823C-D211DF90312D}"/>
              </a:ext>
            </a:extLst>
          </p:cNvPr>
          <p:cNvGrpSpPr/>
          <p:nvPr/>
        </p:nvGrpSpPr>
        <p:grpSpPr>
          <a:xfrm>
            <a:off x="0" y="0"/>
            <a:ext cx="2339752" cy="569657"/>
            <a:chOff x="0" y="0"/>
            <a:chExt cx="2339752" cy="569657"/>
          </a:xfrm>
        </p:grpSpPr>
        <p:sp>
          <p:nvSpPr>
            <p:cNvPr id="34" name="Rounded Rectangle 6">
              <a:extLst>
                <a:ext uri="{FF2B5EF4-FFF2-40B4-BE49-F238E27FC236}">
                  <a16:creationId xmlns:a16="http://schemas.microsoft.com/office/drawing/2014/main" id="{2C7500F2-7FBF-4509-8B9E-7C749828685B}"/>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35" name="Title 2">
              <a:extLst>
                <a:ext uri="{FF2B5EF4-FFF2-40B4-BE49-F238E27FC236}">
                  <a16:creationId xmlns:a16="http://schemas.microsoft.com/office/drawing/2014/main" id="{D60504AD-647F-44B0-9D67-1F928155147A}"/>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grpSp>
    </p:spTree>
    <p:extLst>
      <p:ext uri="{BB962C8B-B14F-4D97-AF65-F5344CB8AC3E}">
        <p14:creationId xmlns:p14="http://schemas.microsoft.com/office/powerpoint/2010/main" val="385951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fade">
                                      <p:cBhvr>
                                        <p:cTn id="7" dur="500"/>
                                        <p:tgtEl>
                                          <p:spTgt spid="6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fade">
                                      <p:cBhvr>
                                        <p:cTn id="17" dur="500"/>
                                        <p:tgtEl>
                                          <p:spTgt spid="614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fade">
                                      <p:cBhvr>
                                        <p:cTn id="22" dur="500"/>
                                        <p:tgtEl>
                                          <p:spTgt spid="614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fade">
                                      <p:cBhvr>
                                        <p:cTn id="2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8981" y="1052736"/>
            <a:ext cx="8703940" cy="6032421"/>
          </a:xfrm>
          <a:prstGeom prst="rect">
            <a:avLst/>
          </a:prstGeom>
          <a:noFill/>
        </p:spPr>
        <p:txBody>
          <a:bodyPr wrap="square" rtlCol="0" anchor="t">
            <a:spAutoFit/>
          </a:bodyPr>
          <a:lstStyle/>
          <a:p>
            <a:r>
              <a:rPr lang="en-GB" sz="1600" dirty="0">
                <a:solidFill>
                  <a:schemeClr val="accent6"/>
                </a:solidFill>
                <a:latin typeface="Calibri"/>
                <a:cs typeface="Calibri"/>
              </a:rPr>
              <a:t>These difficulties may impact on someone's functioning in all areas of life, but the degree to which the individual is affected and the impact this has on daily life varies from one person to another.  Please click on the link below to watch a short  film that follows three autistic people – Amara Tamblyn, Rhiannon Lloyd-Williams and Osian Harries – as they explore what their autism means to them, including: social communication; patterns and routines; sensory experience; and how to make things better.  It also includes the professional voice of Dr Elin Walker Jones, consultant Psychologist.</a:t>
            </a:r>
          </a:p>
          <a:p>
            <a:endParaRPr lang="en-GB" sz="1600" dirty="0">
              <a:solidFill>
                <a:schemeClr val="accent6"/>
              </a:solidFill>
              <a:latin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endParaRPr>
          </a:p>
          <a:p>
            <a:pPr algn="ctr"/>
            <a:endParaRPr lang="en-GB" sz="1600" dirty="0">
              <a:solidFill>
                <a:schemeClr val="accent6"/>
              </a:solidFill>
              <a:latin typeface="Calibri"/>
              <a:cs typeface="Calibri"/>
            </a:endParaRPr>
          </a:p>
          <a:p>
            <a:pPr algn="ctr"/>
            <a:endParaRPr lang="en-GB" sz="1600" dirty="0">
              <a:solidFill>
                <a:schemeClr val="accent6"/>
              </a:solidFill>
              <a:latin typeface="Calibri"/>
              <a:cs typeface="Calibri"/>
            </a:endParaRPr>
          </a:p>
          <a:p>
            <a:pPr algn="ctr"/>
            <a:r>
              <a:rPr lang="en-GB" sz="1600" dirty="0">
                <a:solidFill>
                  <a:schemeClr val="accent6"/>
                </a:solidFill>
                <a:latin typeface="Calibri" panose="020F0502020204030204" pitchFamily="34" charset="0"/>
              </a:rPr>
              <a:t>   </a:t>
            </a:r>
          </a:p>
          <a:p>
            <a:r>
              <a:rPr lang="en-GB" sz="1600" dirty="0">
                <a:solidFill>
                  <a:schemeClr val="accent6"/>
                </a:solidFill>
                <a:latin typeface="Calibri"/>
                <a:cs typeface="Calibri"/>
              </a:rPr>
              <a:t>Within this resource we have concentrated on how these difficulties can impact on an individual’s ability to seek, secure  and maintain employment. </a:t>
            </a:r>
          </a:p>
          <a:p>
            <a:pPr algn="ctr"/>
            <a:endParaRPr lang="en-GB" sz="1600" dirty="0">
              <a:solidFill>
                <a:schemeClr val="accent6"/>
              </a:solidFill>
              <a:latin typeface="Calibri" panose="020F0502020204030204" pitchFamily="34" charset="0"/>
            </a:endParaRPr>
          </a:p>
          <a:p>
            <a:pPr algn="ctr"/>
            <a:endParaRPr lang="en-GB" sz="1600" dirty="0">
              <a:solidFill>
                <a:schemeClr val="accent6"/>
              </a:solidFill>
              <a:latin typeface="Calibri" panose="020F0502020204030204" pitchFamily="34" charset="0"/>
              <a:cs typeface="Calibri"/>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chemeClr val="accent6"/>
              </a:solidFill>
              <a:latin typeface="Calibri" panose="020F0502020204030204" pitchFamily="34" charset="0"/>
              <a:cs typeface="Calibri" panose="020F0502020204030204" pitchFamily="34" charset="0"/>
            </a:endParaRPr>
          </a:p>
          <a:p>
            <a:pPr algn="ctr"/>
            <a:endParaRPr lang="en-GB" sz="1600" dirty="0">
              <a:solidFill>
                <a:srgbClr val="1A61A2"/>
              </a:solidFill>
              <a:latin typeface="Calibri" panose="020F0502020204030204" pitchFamily="34" charset="0"/>
              <a:cs typeface="Calibri" panose="020F0502020204030204" pitchFamily="34" charset="0"/>
            </a:endParaRPr>
          </a:p>
          <a:p>
            <a:endParaRPr lang="en-GB" dirty="0">
              <a:solidFill>
                <a:srgbClr val="000000"/>
              </a:solidFill>
              <a:latin typeface="Calibri" panose="020F0502020204030204" pitchFamily="34" charset="0"/>
              <a:cs typeface="Calibri" panose="020F0502020204030204" pitchFamily="34" charset="0"/>
            </a:endParaRPr>
          </a:p>
        </p:txBody>
      </p:sp>
      <p:sp>
        <p:nvSpPr>
          <p:cNvPr id="2" name="Rounded Rectangle 6">
            <a:extLst>
              <a:ext uri="{FF2B5EF4-FFF2-40B4-BE49-F238E27FC236}">
                <a16:creationId xmlns:a16="http://schemas.microsoft.com/office/drawing/2014/main" id="{AC7EDC01-DAAD-4F9D-BCB8-18F645503CEE}"/>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3" name="Title 2">
            <a:extLst>
              <a:ext uri="{FF2B5EF4-FFF2-40B4-BE49-F238E27FC236}">
                <a16:creationId xmlns:a16="http://schemas.microsoft.com/office/drawing/2014/main" id="{34CAF497-28CE-4A7A-97E6-CEAFBEB7FC2A}"/>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sp>
        <p:nvSpPr>
          <p:cNvPr id="5" name="Rounded Rectangle 4"/>
          <p:cNvSpPr/>
          <p:nvPr/>
        </p:nvSpPr>
        <p:spPr>
          <a:xfrm>
            <a:off x="215516" y="4681014"/>
            <a:ext cx="8712968" cy="151216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6"/>
                </a:solidFill>
                <a:latin typeface="Calibri" panose="020F0502020204030204" pitchFamily="34" charset="0"/>
              </a:rPr>
              <a:t>Many autistic people are keen to work, and have skills, attributes and knowledge that will benefit employers. It is said that many traits associated with the autistic traits can be of benefit to the workplace, but some autistic people may need additional support to secure suitable employment.</a:t>
            </a:r>
          </a:p>
        </p:txBody>
      </p:sp>
      <p:sp>
        <p:nvSpPr>
          <p:cNvPr id="4" name="Rounded Rectangle 3"/>
          <p:cNvSpPr/>
          <p:nvPr/>
        </p:nvSpPr>
        <p:spPr>
          <a:xfrm>
            <a:off x="1547664" y="2727256"/>
            <a:ext cx="5832648"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solidFill>
                  <a:schemeClr val="accent6"/>
                </a:solidFill>
                <a:latin typeface="Calibri" panose="020F0502020204030204" pitchFamily="34" charset="0"/>
              </a:rPr>
              <a:t>To first gain a basic autism awareness please visit: </a:t>
            </a:r>
          </a:p>
          <a:p>
            <a:pPr algn="ctr"/>
            <a:r>
              <a:rPr lang="en-GB" dirty="0">
                <a:latin typeface="Calibri" panose="020F0502020204030204" pitchFamily="34" charset="0"/>
                <a:cs typeface="Calibri" panose="020F0502020204030204" pitchFamily="34" charset="0"/>
                <a:hlinkClick r:id="rId3"/>
              </a:rPr>
              <a:t>AutismWales.org/</a:t>
            </a:r>
            <a:r>
              <a:rPr lang="en-GB" dirty="0" err="1">
                <a:latin typeface="Calibri" panose="020F0502020204030204" pitchFamily="34" charset="0"/>
                <a:cs typeface="Calibri" panose="020F0502020204030204" pitchFamily="34" charset="0"/>
                <a:hlinkClick r:id="rId3"/>
              </a:rPr>
              <a:t>en</a:t>
            </a:r>
            <a:r>
              <a:rPr lang="en-GB" dirty="0">
                <a:latin typeface="Calibri" panose="020F0502020204030204" pitchFamily="34" charset="0"/>
                <a:cs typeface="Calibri" panose="020F0502020204030204" pitchFamily="34" charset="0"/>
                <a:hlinkClick r:id="rId3"/>
              </a:rPr>
              <a:t>/parents-carers/what-is-autism/</a:t>
            </a:r>
            <a:endParaRPr lang="en-GB"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290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7785246"/>
              </p:ext>
            </p:extLst>
          </p:nvPr>
        </p:nvGraphicFramePr>
        <p:xfrm>
          <a:off x="1524000" y="1397000"/>
          <a:ext cx="609600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755576" y="683433"/>
            <a:ext cx="7632848" cy="461665"/>
          </a:xfrm>
          <a:prstGeom prst="rect">
            <a:avLst/>
          </a:prstGeom>
        </p:spPr>
        <p:txBody>
          <a:bodyPr wrap="square">
            <a:spAutoFit/>
          </a:bodyPr>
          <a:lstStyle/>
          <a:p>
            <a:r>
              <a:rPr lang="en-GB" sz="2400" b="1" dirty="0">
                <a:solidFill>
                  <a:srgbClr val="0070C0"/>
                </a:solidFill>
                <a:latin typeface="Calibri" panose="020F0502020204030204" pitchFamily="34" charset="0"/>
                <a:cs typeface="Arial" panose="020B0604020202020204" pitchFamily="34" charset="0"/>
              </a:rPr>
              <a:t>Many autistic people have:</a:t>
            </a:r>
            <a:endParaRPr lang="en-GB" dirty="0">
              <a:latin typeface="Calibri" panose="020F0502020204030204" pitchFamily="34" charset="0"/>
            </a:endParaRPr>
          </a:p>
        </p:txBody>
      </p:sp>
      <p:sp>
        <p:nvSpPr>
          <p:cNvPr id="5" name="Rounded Rectangle 6">
            <a:extLst>
              <a:ext uri="{FF2B5EF4-FFF2-40B4-BE49-F238E27FC236}">
                <a16:creationId xmlns:a16="http://schemas.microsoft.com/office/drawing/2014/main" id="{9897BBD6-CB8C-4864-AEB0-D62753C16896}"/>
              </a:ext>
            </a:extLst>
          </p:cNvPr>
          <p:cNvSpPr/>
          <p:nvPr/>
        </p:nvSpPr>
        <p:spPr>
          <a:xfrm>
            <a:off x="0" y="0"/>
            <a:ext cx="2339752" cy="569657"/>
          </a:xfrm>
          <a:prstGeom prst="roundRect">
            <a:avLst>
              <a:gd name="adj" fmla="val 10000"/>
            </a:avLst>
          </a:prstGeom>
          <a:ln/>
        </p:spPr>
        <p:style>
          <a:lnRef idx="1">
            <a:schemeClr val="accent2"/>
          </a:lnRef>
          <a:fillRef idx="2">
            <a:schemeClr val="accent2"/>
          </a:fillRef>
          <a:effectRef idx="1">
            <a:schemeClr val="accent2"/>
          </a:effectRef>
          <a:fontRef idx="minor">
            <a:schemeClr val="dk1"/>
          </a:fontRef>
        </p:style>
      </p:sp>
      <p:sp>
        <p:nvSpPr>
          <p:cNvPr id="7" name="Title 2">
            <a:extLst>
              <a:ext uri="{FF2B5EF4-FFF2-40B4-BE49-F238E27FC236}">
                <a16:creationId xmlns:a16="http://schemas.microsoft.com/office/drawing/2014/main" id="{1FD97019-2287-4FCE-850E-4815110B5ACF}"/>
              </a:ext>
            </a:extLst>
          </p:cNvPr>
          <p:cNvSpPr txBox="1">
            <a:spLocks/>
          </p:cNvSpPr>
          <p:nvPr/>
        </p:nvSpPr>
        <p:spPr>
          <a:xfrm>
            <a:off x="0" y="48590"/>
            <a:ext cx="2339752" cy="521067"/>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chemeClr val="bg1"/>
                </a:solidFill>
                <a:effectLst>
                  <a:outerShdw blurRad="50800" dist="38100" dir="2700000" algn="tl" rotWithShape="0">
                    <a:prstClr val="black">
                      <a:alpha val="23000"/>
                    </a:prstClr>
                  </a:outerShdw>
                </a:effectLst>
                <a:latin typeface="Calibri" panose="020F0502020204030204" pitchFamily="34" charset="0"/>
              </a:rPr>
              <a:t>What Is Autism?</a:t>
            </a:r>
          </a:p>
          <a:p>
            <a:pPr algn="l"/>
            <a:endParaRPr lang="en-GB" sz="2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59575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16" y="836712"/>
            <a:ext cx="8820980" cy="5509200"/>
          </a:xfrm>
          <a:prstGeom prst="rect">
            <a:avLst/>
          </a:prstGeom>
        </p:spPr>
        <p:txBody>
          <a:bodyPr wrap="square" anchor="t">
            <a:spAutoFit/>
          </a:bodyPr>
          <a:lstStyle/>
          <a:p>
            <a:r>
              <a:rPr lang="en-GB" sz="2000" dirty="0">
                <a:solidFill>
                  <a:srgbClr val="000000"/>
                </a:solidFill>
                <a:latin typeface="Calibri"/>
                <a:cs typeface="Calibri"/>
              </a:rPr>
              <a:t>You should consider </a:t>
            </a:r>
            <a:r>
              <a:rPr lang="en-GB" sz="2000" dirty="0">
                <a:latin typeface="Calibri"/>
                <a:cs typeface="Calibri"/>
              </a:rPr>
              <a:t>the difficulties autistic people may experience in the following areas:</a:t>
            </a:r>
          </a:p>
          <a:p>
            <a:endParaRPr lang="en-GB" sz="2000" dirty="0">
              <a:latin typeface="Calibri" panose="020F0502020204030204" pitchFamily="34" charset="0"/>
            </a:endParaRPr>
          </a:p>
          <a:p>
            <a:pPr marL="285750" indent="-285750">
              <a:buFont typeface="Arial" panose="020B0604020202020204" pitchFamily="34" charset="0"/>
              <a:buChar char="•"/>
            </a:pPr>
            <a:r>
              <a:rPr lang="en-GB" sz="2000" b="1" dirty="0">
                <a:solidFill>
                  <a:srgbClr val="FF0000"/>
                </a:solidFill>
                <a:latin typeface="Calibri" panose="020F0502020204030204" pitchFamily="34" charset="0"/>
              </a:rPr>
              <a:t>Meetings and appointments</a:t>
            </a:r>
          </a:p>
          <a:p>
            <a:pPr marL="285750" indent="-285750">
              <a:buFont typeface="Arial" panose="020B0604020202020204" pitchFamily="34" charset="0"/>
              <a:buChar char="•"/>
            </a:pPr>
            <a:r>
              <a:rPr lang="en-GB" sz="2000" b="1" dirty="0">
                <a:solidFill>
                  <a:srgbClr val="D5963C"/>
                </a:solidFill>
                <a:latin typeface="Calibri" panose="020F0502020204030204" pitchFamily="34" charset="0"/>
              </a:rPr>
              <a:t>Specific work issues</a:t>
            </a:r>
          </a:p>
          <a:p>
            <a:pPr marL="285750" indent="-285750">
              <a:buFont typeface="Arial" panose="020B0604020202020204" pitchFamily="34" charset="0"/>
              <a:buChar char="•"/>
            </a:pPr>
            <a:r>
              <a:rPr lang="en-GB" sz="2000" b="1" dirty="0">
                <a:solidFill>
                  <a:srgbClr val="DAD821"/>
                </a:solidFill>
                <a:latin typeface="Calibri" panose="020F0502020204030204" pitchFamily="34" charset="0"/>
              </a:rPr>
              <a:t>Defining employment essentials and preferences</a:t>
            </a:r>
          </a:p>
          <a:p>
            <a:pPr marL="285750" indent="-285750">
              <a:buFont typeface="Arial" panose="020B0604020202020204" pitchFamily="34" charset="0"/>
              <a:buChar char="•"/>
            </a:pPr>
            <a:r>
              <a:rPr lang="en-GB" sz="2000" b="1" dirty="0">
                <a:solidFill>
                  <a:srgbClr val="70A43E"/>
                </a:solidFill>
                <a:latin typeface="Calibri" panose="020F0502020204030204" pitchFamily="34" charset="0"/>
              </a:rPr>
              <a:t>The job search</a:t>
            </a:r>
          </a:p>
          <a:p>
            <a:pPr marL="285750" indent="-285750">
              <a:buFont typeface="Arial" panose="020B0604020202020204" pitchFamily="34" charset="0"/>
              <a:buChar char="•"/>
            </a:pPr>
            <a:r>
              <a:rPr lang="en-GB" sz="2000" b="1" dirty="0">
                <a:solidFill>
                  <a:srgbClr val="0070C0"/>
                </a:solidFill>
                <a:latin typeface="Calibri" panose="020F0502020204030204" pitchFamily="34" charset="0"/>
              </a:rPr>
              <a:t>Applying for jobs</a:t>
            </a:r>
          </a:p>
          <a:p>
            <a:pPr marL="285750" indent="-285750">
              <a:buFont typeface="Arial" panose="020B0604020202020204" pitchFamily="34" charset="0"/>
              <a:buChar char="•"/>
            </a:pPr>
            <a:r>
              <a:rPr lang="en-GB" sz="2000" b="1" dirty="0">
                <a:solidFill>
                  <a:srgbClr val="FF0000"/>
                </a:solidFill>
                <a:latin typeface="Calibri" panose="020F0502020204030204" pitchFamily="34" charset="0"/>
              </a:rPr>
              <a:t>Job interviews</a:t>
            </a:r>
          </a:p>
          <a:p>
            <a:pPr marL="285750" indent="-285750">
              <a:buFont typeface="Arial" panose="020B0604020202020204" pitchFamily="34" charset="0"/>
              <a:buChar char="•"/>
            </a:pPr>
            <a:endParaRPr lang="en-GB" sz="2000" dirty="0">
              <a:latin typeface="Calibri" panose="020F0502020204030204" pitchFamily="34" charset="0"/>
            </a:endParaRPr>
          </a:p>
          <a:p>
            <a:r>
              <a:rPr lang="en-GB" sz="2000" dirty="0">
                <a:latin typeface="Calibri"/>
                <a:cs typeface="Calibri"/>
              </a:rPr>
              <a:t>and offer ideas of what may help with these issues.  By increasing </a:t>
            </a:r>
            <a:r>
              <a:rPr lang="en-GB" sz="2000" b="1" dirty="0">
                <a:latin typeface="Calibri"/>
                <a:cs typeface="Calibri"/>
              </a:rPr>
              <a:t>your</a:t>
            </a:r>
            <a:r>
              <a:rPr lang="en-GB" sz="2000" dirty="0">
                <a:latin typeface="Calibri"/>
                <a:cs typeface="Calibri"/>
              </a:rPr>
              <a:t> awareness, adapting </a:t>
            </a:r>
            <a:r>
              <a:rPr lang="en-GB" sz="2000" b="1" dirty="0">
                <a:latin typeface="Calibri"/>
                <a:cs typeface="Calibri"/>
              </a:rPr>
              <a:t>your </a:t>
            </a:r>
            <a:r>
              <a:rPr lang="en-GB" sz="2000" dirty="0">
                <a:latin typeface="Calibri"/>
                <a:cs typeface="Calibri"/>
              </a:rPr>
              <a:t>communication and introducing structure </a:t>
            </a:r>
            <a:r>
              <a:rPr lang="en-GB" sz="2000" b="1" dirty="0">
                <a:latin typeface="Calibri"/>
                <a:cs typeface="Calibri"/>
              </a:rPr>
              <a:t>you</a:t>
            </a:r>
            <a:r>
              <a:rPr lang="en-GB" sz="2000" dirty="0">
                <a:latin typeface="Calibri"/>
                <a:cs typeface="Calibri"/>
              </a:rPr>
              <a:t> can support an autistic person to fulfil their employment potential.</a:t>
            </a:r>
          </a:p>
          <a:p>
            <a:endParaRPr lang="en-GB" dirty="0">
              <a:latin typeface="Calibri" panose="020F0502020204030204" pitchFamily="34" charset="0"/>
            </a:endParaRPr>
          </a:p>
          <a:p>
            <a:pPr lvl="2"/>
            <a:r>
              <a:rPr lang="en-GB" sz="2000" dirty="0">
                <a:latin typeface="Calibri" panose="020F0502020204030204" pitchFamily="34" charset="0"/>
              </a:rPr>
              <a:t>A series of tools to accompany this resource can be found at </a:t>
            </a:r>
            <a:r>
              <a:rPr lang="en-GB" dirty="0">
                <a:latin typeface="Calibri" panose="020F0502020204030204" pitchFamily="34" charset="0"/>
                <a:cs typeface="Calibri" panose="020F0502020204030204" pitchFamily="34" charset="0"/>
                <a:hlinkClick r:id="rId3"/>
              </a:rPr>
              <a:t>AutismWales.org/en/employment/i-support-autistic-people-seeking-employment/ </a:t>
            </a:r>
            <a:r>
              <a:rPr lang="en-GB" sz="2000" dirty="0">
                <a:latin typeface="Calibri" panose="020F0502020204030204" pitchFamily="34" charset="0"/>
              </a:rPr>
              <a:t>Further resources are also available at</a:t>
            </a:r>
            <a:r>
              <a:rPr lang="en-GB" sz="2000" u="sng" dirty="0">
                <a:latin typeface="Calibri" panose="020F0502020204030204" pitchFamily="34" charset="0"/>
              </a:rPr>
              <a:t> </a:t>
            </a:r>
          </a:p>
          <a:p>
            <a:pPr lvl="2"/>
            <a:r>
              <a:rPr lang="en-GB" dirty="0">
                <a:latin typeface="Calibri" panose="020F0502020204030204" pitchFamily="34" charset="0"/>
                <a:cs typeface="Calibri" panose="020F0502020204030204" pitchFamily="34" charset="0"/>
                <a:hlinkClick r:id="rId4"/>
              </a:rPr>
              <a:t>AutismWales.org/en/education/i-am-a-work-based-learning-provider/</a:t>
            </a:r>
            <a:endParaRPr lang="en-GB" dirty="0">
              <a:latin typeface="Calibri" panose="020F0502020204030204" pitchFamily="34" charset="0"/>
              <a:cs typeface="Calibri" panose="020F0502020204030204" pitchFamily="34" charset="0"/>
            </a:endParaRPr>
          </a:p>
        </p:txBody>
      </p:sp>
      <p:sp>
        <p:nvSpPr>
          <p:cNvPr id="3" name="32-Point Star 2"/>
          <p:cNvSpPr/>
          <p:nvPr/>
        </p:nvSpPr>
        <p:spPr>
          <a:xfrm>
            <a:off x="249957" y="5301208"/>
            <a:ext cx="864096" cy="864096"/>
          </a:xfrm>
          <a:prstGeom prst="star32">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75000"/>
                </a:schemeClr>
              </a:solidFill>
            </a:endParaRPr>
          </a:p>
        </p:txBody>
      </p:sp>
    </p:spTree>
    <p:extLst>
      <p:ext uri="{BB962C8B-B14F-4D97-AF65-F5344CB8AC3E}">
        <p14:creationId xmlns:p14="http://schemas.microsoft.com/office/powerpoint/2010/main" val="1701744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49619915"/>
              </p:ext>
            </p:extLst>
          </p:nvPr>
        </p:nvGraphicFramePr>
        <p:xfrm>
          <a:off x="251520" y="1052736"/>
          <a:ext cx="8640958" cy="5362322"/>
        </p:xfrm>
        <a:graphic>
          <a:graphicData uri="http://schemas.openxmlformats.org/drawingml/2006/table">
            <a:tbl>
              <a:tblPr firstRow="1" bandRow="1">
                <a:tableStyleId>{72833802-FEF1-4C79-8D5D-14CF1EAF98D9}</a:tableStyleId>
              </a:tblPr>
              <a:tblGrid>
                <a:gridCol w="1562582">
                  <a:extLst>
                    <a:ext uri="{9D8B030D-6E8A-4147-A177-3AD203B41FA5}">
                      <a16:colId xmlns:a16="http://schemas.microsoft.com/office/drawing/2014/main" val="20000"/>
                    </a:ext>
                  </a:extLst>
                </a:gridCol>
                <a:gridCol w="2386622">
                  <a:extLst>
                    <a:ext uri="{9D8B030D-6E8A-4147-A177-3AD203B41FA5}">
                      <a16:colId xmlns:a16="http://schemas.microsoft.com/office/drawing/2014/main" val="20001"/>
                    </a:ext>
                  </a:extLst>
                </a:gridCol>
                <a:gridCol w="4691754">
                  <a:extLst>
                    <a:ext uri="{9D8B030D-6E8A-4147-A177-3AD203B41FA5}">
                      <a16:colId xmlns:a16="http://schemas.microsoft.com/office/drawing/2014/main" val="20002"/>
                    </a:ext>
                  </a:extLst>
                </a:gridCol>
              </a:tblGrid>
              <a:tr h="447231">
                <a:tc>
                  <a:txBody>
                    <a:bodyPr/>
                    <a:lstStyle/>
                    <a:p>
                      <a:endParaRPr lang="en-GB" dirty="0">
                        <a:latin typeface="Calibri" panose="020F0502020204030204" pitchFamily="34" charset="0"/>
                      </a:endParaRPr>
                    </a:p>
                  </a:txBody>
                  <a:tcPr/>
                </a:tc>
                <a:tc>
                  <a:txBody>
                    <a:bodyPr/>
                    <a:lstStyle/>
                    <a:p>
                      <a:r>
                        <a:rPr lang="en-GB" dirty="0"/>
                        <a:t>Possible</a:t>
                      </a:r>
                      <a:r>
                        <a:rPr lang="en-GB" baseline="0" dirty="0"/>
                        <a:t> issues</a:t>
                      </a:r>
                      <a:endParaRPr lang="en-GB" dirty="0">
                        <a:latin typeface="Calibri" panose="020F0502020204030204" pitchFamily="34" charset="0"/>
                      </a:endParaRPr>
                    </a:p>
                  </a:txBody>
                  <a:tcPr/>
                </a:tc>
                <a:tc>
                  <a:txBody>
                    <a:bodyPr/>
                    <a:lstStyle/>
                    <a:p>
                      <a:r>
                        <a:rPr lang="en-GB" dirty="0"/>
                        <a:t>Solutions</a:t>
                      </a:r>
                      <a:endParaRPr lang="en-GB" dirty="0">
                        <a:latin typeface="Calibri" panose="020F0502020204030204" pitchFamily="34" charset="0"/>
                      </a:endParaRPr>
                    </a:p>
                  </a:txBody>
                  <a:tcPr/>
                </a:tc>
                <a:extLst>
                  <a:ext uri="{0D108BD9-81ED-4DB2-BD59-A6C34878D82A}">
                    <a16:rowId xmlns:a16="http://schemas.microsoft.com/office/drawing/2014/main" val="10000"/>
                  </a:ext>
                </a:extLst>
              </a:tr>
              <a:tr h="447231">
                <a:tc>
                  <a:txBody>
                    <a:bodyPr/>
                    <a:lstStyle/>
                    <a:p>
                      <a:r>
                        <a:rPr lang="en-GB" sz="1600" baseline="0" dirty="0">
                          <a:solidFill>
                            <a:schemeClr val="tx1"/>
                          </a:solidFill>
                        </a:rPr>
                        <a:t>Difficulties in social communication</a:t>
                      </a:r>
                      <a:endParaRPr lang="en-GB" sz="1600" dirty="0">
                        <a:solidFill>
                          <a:schemeClr val="tx1"/>
                        </a:solidFill>
                        <a:latin typeface="Calibri" panose="020F0502020204030204" pitchFamily="34" charset="0"/>
                      </a:endParaRPr>
                    </a:p>
                  </a:txBody>
                  <a:tcPr/>
                </a:tc>
                <a:tc>
                  <a:txBody>
                    <a:bodyPr/>
                    <a:lstStyle/>
                    <a:p>
                      <a:r>
                        <a:rPr lang="en-GB" sz="1200" kern="1200" dirty="0">
                          <a:solidFill>
                            <a:schemeClr val="tx1"/>
                          </a:solidFill>
                          <a:effectLst/>
                        </a:rPr>
                        <a:t>Autistic  people may experience difficulties with using and understanding elements of social communication. The level and range of difficulties varies from one person to another. </a:t>
                      </a:r>
                    </a:p>
                    <a:p>
                      <a:endParaRPr lang="en-GB" sz="1200" kern="1200" dirty="0">
                        <a:solidFill>
                          <a:schemeClr val="tx1"/>
                        </a:solidFill>
                        <a:effectLst/>
                      </a:endParaRPr>
                    </a:p>
                    <a:p>
                      <a:r>
                        <a:rPr lang="en-GB" sz="1200" kern="1200" dirty="0">
                          <a:solidFill>
                            <a:schemeClr val="tx1"/>
                          </a:solidFill>
                          <a:effectLst/>
                        </a:rPr>
                        <a:t>Some autistic people whilst, they may appear to have a highly developed use of social communication,  have a more limited level of understanding., Therefore it is important not to assume someone’s level of understanding based on the language and communication skills they are using.</a:t>
                      </a:r>
                    </a:p>
                    <a:p>
                      <a:endParaRPr lang="en-GB" sz="1200" kern="1200" dirty="0">
                        <a:solidFill>
                          <a:schemeClr val="tx1"/>
                        </a:solidFill>
                        <a:effectLst/>
                      </a:endParaRPr>
                    </a:p>
                    <a:p>
                      <a:r>
                        <a:rPr lang="en-GB" sz="1200" kern="1200" dirty="0">
                          <a:solidFill>
                            <a:schemeClr val="tx1"/>
                          </a:solidFill>
                          <a:effectLst/>
                        </a:rPr>
                        <a:t>Issues with social communication can cause problems in giving information to and gaining information from autistic people </a:t>
                      </a:r>
                      <a:endParaRPr lang="en-GB" sz="1200" dirty="0">
                        <a:solidFill>
                          <a:schemeClr val="tx1"/>
                        </a:solidFill>
                        <a:latin typeface="Calibri" panose="020F0502020204030204" pitchFamily="34" charset="0"/>
                      </a:endParaRPr>
                    </a:p>
                  </a:txBody>
                  <a:tcPr/>
                </a:tc>
                <a:tc>
                  <a:txBody>
                    <a:bodyPr/>
                    <a:lstStyle/>
                    <a:p>
                      <a:pPr marL="171450" lvl="0" indent="-171450">
                        <a:lnSpc>
                          <a:spcPct val="115000"/>
                        </a:lnSpc>
                        <a:spcAft>
                          <a:spcPts val="0"/>
                        </a:spcAft>
                        <a:buFont typeface="Arial" panose="020B0604020202020204" pitchFamily="34" charset="0"/>
                        <a:buChar char="•"/>
                      </a:pPr>
                      <a:r>
                        <a:rPr lang="en-GB" sz="1200" dirty="0">
                          <a:solidFill>
                            <a:schemeClr val="tx1"/>
                          </a:solidFill>
                          <a:effectLst/>
                        </a:rPr>
                        <a:t>Avoid using metaphors, idioms and similes</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Keep instructions short</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Avoid using phrases that are unnecessary</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Keep a calm, consistent voice pattern</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Use pictures and written information to support your communication</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Check that the individual has understood what you have said</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Remember poor eye contact does not mean the person with autism is not paying attention</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Do not force an autistic person to give you eye contact</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Sitting alongside, rather than in front of, the autistic person when talking to them as this can often help alleviate eye contact issues</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Say the person’s name before addressing them, especially if in a group</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Do not assume that an autistic person's facial expression is a true reflection of their feelings</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Avoid using facial expressions, body language and gesture to emphasise a point</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Avoid sarcasm</a:t>
                      </a:r>
                    </a:p>
                    <a:p>
                      <a:pPr marL="171450" lvl="0" indent="-171450">
                        <a:lnSpc>
                          <a:spcPct val="115000"/>
                        </a:lnSpc>
                        <a:spcAft>
                          <a:spcPts val="0"/>
                        </a:spcAft>
                        <a:buFont typeface="Arial" panose="020B0604020202020204" pitchFamily="34" charset="0"/>
                        <a:buChar char="•"/>
                      </a:pPr>
                      <a:r>
                        <a:rPr lang="en-GB" sz="1200" dirty="0">
                          <a:solidFill>
                            <a:schemeClr val="tx1"/>
                          </a:solidFill>
                          <a:effectLst/>
                        </a:rPr>
                        <a:t>Say what you mean and mean what you say, use clear language to communicate rather than relying on non-verbal communication</a:t>
                      </a:r>
                      <a:endParaRPr lang="en-GB" sz="1200" dirty="0">
                        <a:solidFill>
                          <a:schemeClr val="tx1"/>
                        </a:solidFill>
                        <a:effectLst/>
                        <a:latin typeface="Calibri" panose="020F0502020204030204" pitchFamily="34" charset="0"/>
                      </a:endParaRPr>
                    </a:p>
                  </a:txBody>
                  <a:tcPr/>
                </a:tc>
                <a:extLst>
                  <a:ext uri="{0D108BD9-81ED-4DB2-BD59-A6C34878D82A}">
                    <a16:rowId xmlns:a16="http://schemas.microsoft.com/office/drawing/2014/main" val="10001"/>
                  </a:ext>
                </a:extLst>
              </a:tr>
            </a:tbl>
          </a:graphicData>
        </a:graphic>
      </p:graphicFrame>
      <p:sp>
        <p:nvSpPr>
          <p:cNvPr id="5" name="Title 1"/>
          <p:cNvSpPr txBox="1">
            <a:spLocks/>
          </p:cNvSpPr>
          <p:nvPr/>
        </p:nvSpPr>
        <p:spPr>
          <a:xfrm>
            <a:off x="251520" y="0"/>
            <a:ext cx="851763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sz="2400" dirty="0">
                <a:solidFill>
                  <a:srgbClr val="FF0000"/>
                </a:solidFill>
                <a:latin typeface="Calibri" panose="020F0502020204030204" pitchFamily="34" charset="0"/>
              </a:rPr>
              <a:t>Meetings and appointments</a:t>
            </a:r>
            <a:endParaRPr lang="en-GB"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597705461"/>
      </p:ext>
    </p:extLst>
  </p:cSld>
  <p:clrMapOvr>
    <a:masterClrMapping/>
  </p:clrMapOvr>
</p:sld>
</file>

<file path=ppt/theme/theme1.xml><?xml version="1.0" encoding="utf-8"?>
<a:theme xmlns:a="http://schemas.openxmlformats.org/drawingml/2006/main" name="Office Theme">
  <a:themeElements>
    <a:clrScheme name="rainbow matcher">
      <a:dk1>
        <a:srgbClr val="000000"/>
      </a:dk1>
      <a:lt1>
        <a:srgbClr val="FFFFFF"/>
      </a:lt1>
      <a:dk2>
        <a:srgbClr val="464646"/>
      </a:dk2>
      <a:lt2>
        <a:srgbClr val="DEF5FA"/>
      </a:lt2>
      <a:accent1>
        <a:srgbClr val="932092"/>
      </a:accent1>
      <a:accent2>
        <a:srgbClr val="D31F29"/>
      </a:accent2>
      <a:accent3>
        <a:srgbClr val="D5953C"/>
      </a:accent3>
      <a:accent4>
        <a:srgbClr val="D9D721"/>
      </a:accent4>
      <a:accent5>
        <a:srgbClr val="70A33E"/>
      </a:accent5>
      <a:accent6>
        <a:srgbClr val="1A61A2"/>
      </a:accent6>
      <a:hlink>
        <a:srgbClr val="1A61A2"/>
      </a:hlink>
      <a:folHlink>
        <a:srgbClr val="70A33E"/>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A652FBAE78D346A790DAA5308633FC" ma:contentTypeVersion="18" ma:contentTypeDescription="Create a new document." ma:contentTypeScope="" ma:versionID="5819e9c50b8f52ef2e4ca98df5cc387b">
  <xsd:schema xmlns:xsd="http://www.w3.org/2001/XMLSchema" xmlns:xs="http://www.w3.org/2001/XMLSchema" xmlns:p="http://schemas.microsoft.com/office/2006/metadata/properties" xmlns:ns2="4c4b4a05-e67f-41ba-841a-d2b86b8dea1a" xmlns:ns3="6c50f7f4-66d8-485e-84df-f704837f8ff2" targetNamespace="http://schemas.microsoft.com/office/2006/metadata/properties" ma:root="true" ma:fieldsID="0284f3d1af0ab482250e4302df903757" ns2:_="" ns3:_="">
    <xsd:import namespace="4c4b4a05-e67f-41ba-841a-d2b86b8dea1a"/>
    <xsd:import namespace="6c50f7f4-66d8-485e-84df-f704837f8ff2"/>
    <xsd:element name="properties">
      <xsd:complexType>
        <xsd:sequence>
          <xsd:element name="documentManagement">
            <xsd:complexType>
              <xsd:all>
                <xsd:element ref="ns2:MediaServiceMetadata" minOccurs="0"/>
                <xsd:element ref="ns2:MediaServiceFastMetadata" minOccurs="0"/>
                <xsd:element ref="ns2:_x0041_SD1" minOccurs="0"/>
                <xsd:element ref="ns2:_x0041_SD2" minOccurs="0"/>
                <xsd:element ref="ns2:ASD_x0020_3" minOccurs="0"/>
                <xsd:element ref="ns2:ASD_x0020_4" minOccurs="0"/>
                <xsd:element ref="ns2:MediaServiceDateTaken" minOccurs="0"/>
                <xsd:element ref="ns2:MediaServiceAutoTags" minOccurs="0"/>
                <xsd:element ref="ns3:SharedWithUsers" minOccurs="0"/>
                <xsd:element ref="ns3:SharedWithDetails" minOccurs="0"/>
                <xsd:element ref="ns2:Statu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b4a05-e67f-41ba-841a-d2b86b8dea1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_x0041_SD1" ma:index="10" nillable="true" ma:displayName="ASD1" ma:internalName="_x0041_SD1">
      <xsd:complexType>
        <xsd:complexContent>
          <xsd:extension base="dms:MultiChoice">
            <xsd:sequence>
              <xsd:element name="Value" maxOccurs="unbounded" minOccurs="0" nillable="true">
                <xsd:simpleType>
                  <xsd:restriction base="dms:Choice">
                    <xsd:enumeration value="don't know"/>
                    <xsd:enumeration value="delete"/>
                    <xsd:enumeration value="area or region doc"/>
                    <xsd:enumeration value="assessment and diagnosis children"/>
                    <xsd:enumeration value="autism bill"/>
                    <xsd:enumeration value="best practice"/>
                    <xsd:enumeration value="CMS"/>
                    <xsd:enumeration value="employment"/>
                    <xsd:enumeration value="finance"/>
                    <xsd:enumeration value="image"/>
                    <xsd:enumeration value="integrated autism service"/>
                    <xsd:enumeration value="LIN"/>
                    <xsd:enumeration value="NOMS"/>
                    <xsd:enumeration value="team docs"/>
                    <xsd:enumeration value="training/ presentation"/>
                    <xsd:enumeration value="translation"/>
                    <xsd:enumeration value="research"/>
                    <xsd:enumeration value="website"/>
                    <xsd:enumeration value="WG official docs"/>
                  </xsd:restriction>
                </xsd:simpleType>
              </xsd:element>
            </xsd:sequence>
          </xsd:extension>
        </xsd:complexContent>
      </xsd:complexType>
    </xsd:element>
    <xsd:element name="_x0041_SD2" ma:index="11" nillable="true" ma:displayName="ASD2" ma:description="area or health board" ma:internalName="_x0041_SD2">
      <xsd:complexType>
        <xsd:complexContent>
          <xsd:extension base="dms:MultiChoice">
            <xsd:sequence>
              <xsd:element name="Value" maxOccurs="unbounded" minOccurs="0" nillable="true">
                <xsd:simpleType>
                  <xsd:restriction base="dms:Choice">
                    <xsd:enumeration value="ABMU HB"/>
                    <xsd:enumeration value="Aneurin Bevan"/>
                    <xsd:enumeration value="Anglesey"/>
                    <xsd:enumeration value="Betsi Cadwallader"/>
                    <xsd:enumeration value="Blaenau Gwent"/>
                    <xsd:enumeration value="Bridgend"/>
                    <xsd:enumeration value="Caerphilly"/>
                    <xsd:enumeration value="Cardiff"/>
                    <xsd:enumeration value="Cardiff Vale HB"/>
                    <xsd:enumeration value="Carms"/>
                    <xsd:enumeration value="Ceredigion"/>
                    <xsd:enumeration value="Conwy"/>
                    <xsd:enumeration value="Cwm Taf"/>
                    <xsd:enumeration value="Denbighshire"/>
                    <xsd:enumeration value="Flintshire"/>
                    <xsd:enumeration value="Gwynedd"/>
                    <xsd:enumeration value="Hywel Dda"/>
                    <xsd:enumeration value="Merthyr"/>
                    <xsd:enumeration value="Monmouthshire"/>
                    <xsd:enumeration value="Newport"/>
                    <xsd:enumeration value="NPT"/>
                    <xsd:enumeration value="Pembs"/>
                    <xsd:enumeration value="Powys"/>
                    <xsd:enumeration value="Powys HB"/>
                    <xsd:enumeration value="RCT"/>
                    <xsd:enumeration value="Swansea"/>
                    <xsd:enumeration value="Torfaen"/>
                    <xsd:enumeration value="VoG"/>
                    <xsd:enumeration value="WG"/>
                    <xsd:enumeration value="WLGA"/>
                    <xsd:enumeration value="Wrexham"/>
                  </xsd:restriction>
                </xsd:simpleType>
              </xsd:element>
            </xsd:sequence>
          </xsd:extension>
        </xsd:complexContent>
      </xsd:complexType>
    </xsd:element>
    <xsd:element name="ASD_x0020_3" ma:index="12" nillable="true" ma:displayName="ASD 3" ma:description="schemes and web areas" ma:internalName="ASD_x0020_3">
      <xsd:complexType>
        <xsd:complexContent>
          <xsd:extension base="dms:MultiChoice">
            <xsd:sequence>
              <xsd:element name="Value" maxOccurs="unbounded" minOccurs="0" nillable="true">
                <xsd:simpleType>
                  <xsd:restriction base="dms:Choice">
                    <xsd:enumeration value="ASD aware"/>
                    <xsd:enumeration value="can you see me"/>
                    <xsd:enumeration value="Clinician toolkit ADHD child"/>
                    <xsd:enumeration value="Clinician toolkit ASD adult"/>
                    <xsd:enumeration value="Clinician toolkit ASD child"/>
                    <xsd:enumeration value="CMS"/>
                    <xsd:enumeration value="emergency services"/>
                    <xsd:enumeration value="further education"/>
                    <xsd:enumeration value="growing with autism"/>
                    <xsd:enumeration value="health and social care"/>
                    <xsd:enumeration value="housing"/>
                    <xsd:enumeration value="IAS"/>
                    <xsd:enumeration value="LA pages"/>
                    <xsd:enumeration value="learning with autism"/>
                    <xsd:enumeration value="leisure"/>
                    <xsd:enumeration value="living with autism"/>
                    <xsd:enumeration value="Mental Health"/>
                    <xsd:enumeration value="Practitioner toolkit ADHD adult"/>
                    <xsd:enumeration value="Practitioner toolkit ASD Adult"/>
                    <xsd:enumeration value="Practitioner toolkit ASD child"/>
                    <xsd:enumeration value="secure area"/>
                    <xsd:enumeration value="service directory"/>
                    <xsd:enumeration value="Strategy area"/>
                    <xsd:enumeration value="training directory"/>
                    <xsd:enumeration value="working with autism"/>
                  </xsd:restriction>
                </xsd:simpleType>
              </xsd:element>
            </xsd:sequence>
          </xsd:extension>
        </xsd:complexContent>
      </xsd:complexType>
    </xsd:element>
    <xsd:element name="ASD_x0020_4" ma:index="13" nillable="true" ma:displayName="ASD 4" ma:description="IAS sub categories" ma:internalName="ASD_x0020_4">
      <xsd:complexType>
        <xsd:complexContent>
          <xsd:extension base="dms:MultiChoice">
            <xsd:sequence>
              <xsd:element name="Value" maxOccurs="unbounded" minOccurs="0" nillable="true">
                <xsd:simpleType>
                  <xsd:restriction base="dms:Choice">
                    <xsd:enumeration value="data collection"/>
                    <xsd:enumeration value="ISPs"/>
                    <xsd:enumeration value="newsletters"/>
                    <xsd:enumeration value="presentations"/>
                    <xsd:enumeration value="reporting"/>
                    <xsd:enumeration value="template documents"/>
                  </xsd:restriction>
                </xsd:simpleType>
              </xsd:element>
            </xsd:sequence>
          </xsd:extension>
        </xsd:complexContent>
      </xsd:complex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Status" ma:index="18" nillable="true" ma:displayName="ASD 5" ma:format="Dropdown" ma:internalName="Status">
      <xsd:simpleType>
        <xsd:restriction base="dms:Choice">
          <xsd:enumeration value="Draft"/>
          <xsd:enumeration value="Final"/>
        </xsd:restriction>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ServiceLocation" ma:index="24"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50f7f4-66d8-485e-84df-f704837f8ff2" elementFormDefault="qualified">
    <xsd:import namespace="http://schemas.microsoft.com/office/2006/documentManagement/types"/>
    <xsd:import namespace="http://schemas.microsoft.com/office/infopath/2007/PartnerControls"/>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SD_x0020_4 xmlns="4c4b4a05-e67f-41ba-841a-d2b86b8dea1a"/>
    <ASD_x0020_3 xmlns="4c4b4a05-e67f-41ba-841a-d2b86b8dea1a"/>
    <_x0041_SD1 xmlns="4c4b4a05-e67f-41ba-841a-d2b86b8dea1a"/>
    <_x0041_SD2 xmlns="4c4b4a05-e67f-41ba-841a-d2b86b8dea1a"/>
    <Status xmlns="4c4b4a05-e67f-41ba-841a-d2b86b8dea1a" xsi:nil="true"/>
    <SharedWithUsers xmlns="6c50f7f4-66d8-485e-84df-f704837f8ff2">
      <UserInfo>
        <DisplayName>Frances Rees</DisplayName>
        <AccountId>304</AccountId>
        <AccountType/>
      </UserInfo>
      <UserInfo>
        <DisplayName>Tracy Hinton</DisplayName>
        <AccountId>54</AccountId>
        <AccountType/>
      </UserInfo>
      <UserInfo>
        <DisplayName>Sioned Thomas</DisplayName>
        <AccountId>303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9A3621C4-910F-42C2-AD94-5C2675134C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b4a05-e67f-41ba-841a-d2b86b8dea1a"/>
    <ds:schemaRef ds:uri="6c50f7f4-66d8-485e-84df-f704837f8f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A7AE1E-F3D5-4A95-90A9-DE81DFAD9381}">
  <ds:schemaRefs>
    <ds:schemaRef ds:uri="4c4b4a05-e67f-41ba-841a-d2b86b8dea1a"/>
    <ds:schemaRef ds:uri="http://purl.org/dc/terms/"/>
    <ds:schemaRef ds:uri="http://schemas.microsoft.com/office/2006/documentManagement/types"/>
    <ds:schemaRef ds:uri="6c50f7f4-66d8-485e-84df-f704837f8ff2"/>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6E27D77-EAA7-49DF-A1AB-349876E189EA}">
  <ds:schemaRefs>
    <ds:schemaRef ds:uri="http://schemas.microsoft.com/sharepoint/v3/contenttype/forms"/>
  </ds:schemaRefs>
</ds:datastoreItem>
</file>

<file path=customXml/itemProps4.xml><?xml version="1.0" encoding="utf-8"?>
<ds:datastoreItem xmlns:ds="http://schemas.openxmlformats.org/officeDocument/2006/customXml" ds:itemID="{AF16DAA6-92C5-41D9-98C6-92B4A0CAE3E8}">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11320</TotalTime>
  <Words>2748</Words>
  <Application>Microsoft Office PowerPoint</Application>
  <PresentationFormat>On-screen Show (4:3)</PresentationFormat>
  <Paragraphs>259</Paragraphs>
  <Slides>18</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Supporting autistic people to access employment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Autism specific work issues to consider</vt:lpstr>
      <vt:lpstr>Defining employment essentials and preferences</vt:lpstr>
      <vt:lpstr>The job search</vt:lpstr>
      <vt:lpstr>Applying for jobs</vt:lpstr>
      <vt:lpstr>Job interviews</vt:lpstr>
      <vt:lpstr>Job interviews continued…….</vt:lpstr>
      <vt:lpstr>Finally…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dc:creator>
  <cp:lastModifiedBy>Tracy</cp:lastModifiedBy>
  <cp:revision>588</cp:revision>
  <cp:lastPrinted>2019-07-25T09:10:07Z</cp:lastPrinted>
  <dcterms:created xsi:type="dcterms:W3CDTF">2015-01-12T09:34:45Z</dcterms:created>
  <dcterms:modified xsi:type="dcterms:W3CDTF">2020-09-25T15:24:15Z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0x0101007DA652FBAE78D346A790DAA5308633FC</vt:lpwstr>
  </property>
  <property fmtid="{D5CDD505-2E9C-101B-9397-08002B2CF9AE}" pid="3" name="NXPowerLiteLastOptimized">
    <vt:lpwstr>1357233</vt:lpwstr>
  </property>
  <property fmtid="{D5CDD505-2E9C-101B-9397-08002B2CF9AE}" pid="4" name="NXPowerLiteSettings">
    <vt:lpwstr>C7000400038000</vt:lpwstr>
  </property>
  <property fmtid="{D5CDD505-2E9C-101B-9397-08002B2CF9AE}" pid="5" name="NXPowerLiteVersion">
    <vt:lpwstr>S8.2.3</vt:lpwstr>
  </property>
</Properties>
</file>