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68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6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79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6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184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62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318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6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8" r="75500"/>
          <a:stretch/>
        </p:blipFill>
        <p:spPr>
          <a:xfrm>
            <a:off x="247994" y="5234737"/>
            <a:ext cx="1271045" cy="14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87" y="5234737"/>
            <a:ext cx="2344000" cy="144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44600" y="5959475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84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3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1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1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07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3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6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761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85360" y="2549128"/>
            <a:ext cx="6172200" cy="415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>
                <a:latin typeface="Calibri" panose="020F0502020204030204" pitchFamily="34" charset="0"/>
              </a:rPr>
              <a:t>Nodiadau</a:t>
            </a:r>
            <a:r>
              <a:rPr lang="en-GB" sz="2400" dirty="0">
                <a:latin typeface="Calibri" panose="020F0502020204030204" pitchFamily="34" charset="0"/>
              </a:rPr>
              <a:t> “Post its” </a:t>
            </a:r>
            <a:r>
              <a:rPr lang="en-GB" sz="2400" dirty="0" err="1">
                <a:latin typeface="Calibri" panose="020F0502020204030204" pitchFamily="34" charset="0"/>
              </a:rPr>
              <a:t>ar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ddechrau’r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wers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36936" y="1565731"/>
            <a:ext cx="4921064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Beth </a:t>
            </a:r>
            <a:r>
              <a:rPr lang="en-GB" sz="3600" b="1" dirty="0" err="1">
                <a:latin typeface="Calibri" panose="020F0502020204030204" pitchFamily="34" charset="0"/>
              </a:rPr>
              <a:t>yw</a:t>
            </a:r>
            <a:r>
              <a:rPr lang="en-GB" sz="3600" b="1" dirty="0"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</a:rPr>
              <a:t>awtistiaeth</a:t>
            </a:r>
            <a:r>
              <a:rPr lang="en-GB" sz="36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355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06" y="2038583"/>
            <a:ext cx="361473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03843" y="1323191"/>
            <a:ext cx="4248150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sgilti</a:t>
            </a:r>
          </a:p>
        </p:txBody>
      </p:sp>
    </p:spTree>
    <p:extLst>
      <p:ext uri="{BB962C8B-B14F-4D97-AF65-F5344CB8AC3E}">
        <p14:creationId xmlns:p14="http://schemas.microsoft.com/office/powerpoint/2010/main" val="38667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28339" y="2180441"/>
            <a:ext cx="6218772" cy="415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</a:rPr>
              <a:t>Beth </a:t>
            </a:r>
            <a:r>
              <a:rPr lang="en-GB" sz="2400" dirty="0" err="1">
                <a:latin typeface="Calibri" panose="020F0502020204030204" pitchFamily="34" charset="0"/>
              </a:rPr>
              <a:t>yw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awtistiaeth</a:t>
            </a:r>
            <a:r>
              <a:rPr lang="en-GB" sz="2400" dirty="0">
                <a:latin typeface="Calibri" panose="020F0502020204030204" pitchFamily="34" charset="0"/>
              </a:rPr>
              <a:t>?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Beth </a:t>
            </a:r>
            <a:r>
              <a:rPr lang="en-GB" sz="2400" dirty="0" err="1">
                <a:latin typeface="Calibri" panose="020F0502020204030204" pitchFamily="34" charset="0"/>
              </a:rPr>
              <a:t>yw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rhai</a:t>
            </a:r>
            <a:r>
              <a:rPr lang="en-GB" sz="2400" dirty="0">
                <a:latin typeface="Calibri" panose="020F0502020204030204" pitchFamily="34" charset="0"/>
              </a:rPr>
              <a:t> o </a:t>
            </a:r>
            <a:r>
              <a:rPr lang="en-GB" sz="2400" dirty="0" err="1">
                <a:latin typeface="Calibri" panose="020F0502020204030204" pitchFamily="34" charset="0"/>
              </a:rPr>
              <a:t>arwyddion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awtistiaeth</a:t>
            </a:r>
            <a:r>
              <a:rPr lang="en-GB" sz="2400" dirty="0">
                <a:latin typeface="Calibri" panose="020F0502020204030204" pitchFamily="34" charset="0"/>
              </a:rPr>
              <a:t>?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Pa </a:t>
            </a:r>
            <a:r>
              <a:rPr lang="en-GB" sz="2400" dirty="0" err="1">
                <a:latin typeface="Calibri" panose="020F0502020204030204" pitchFamily="34" charset="0"/>
              </a:rPr>
              <a:t>fath</a:t>
            </a:r>
            <a:r>
              <a:rPr lang="en-GB" sz="2400" dirty="0">
                <a:latin typeface="Calibri" panose="020F0502020204030204" pitchFamily="34" charset="0"/>
              </a:rPr>
              <a:t> o </a:t>
            </a:r>
            <a:r>
              <a:rPr lang="en-GB" sz="2400" dirty="0" err="1">
                <a:latin typeface="Calibri" panose="020F0502020204030204" pitchFamily="34" charset="0"/>
              </a:rPr>
              <a:t>berson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yw</a:t>
            </a:r>
            <a:r>
              <a:rPr lang="en-GB" sz="2400" dirty="0">
                <a:latin typeface="Calibri" panose="020F0502020204030204" pitchFamily="34" charset="0"/>
              </a:rPr>
              <a:t> Sgilti?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36936" y="1323191"/>
            <a:ext cx="4248150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Clip 1</a:t>
            </a:r>
          </a:p>
        </p:txBody>
      </p:sp>
    </p:spTree>
    <p:extLst>
      <p:ext uri="{BB962C8B-B14F-4D97-AF65-F5344CB8AC3E}">
        <p14:creationId xmlns:p14="http://schemas.microsoft.com/office/powerpoint/2010/main" val="277446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19976" y="2180441"/>
            <a:ext cx="7460166" cy="415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</a:rPr>
              <a:t>Beth </a:t>
            </a:r>
            <a:r>
              <a:rPr lang="en-GB" sz="2400" dirty="0" err="1">
                <a:latin typeface="Calibri" panose="020F0502020204030204" pitchFamily="34" charset="0"/>
              </a:rPr>
              <a:t>ddigwyddodd</a:t>
            </a:r>
            <a:r>
              <a:rPr lang="en-GB" sz="2400" dirty="0">
                <a:latin typeface="Calibri" panose="020F0502020204030204" pitchFamily="34" charset="0"/>
              </a:rPr>
              <a:t> i </a:t>
            </a:r>
            <a:r>
              <a:rPr lang="en-GB" sz="2400" dirty="0" err="1">
                <a:latin typeface="Calibri" panose="020F0502020204030204" pitchFamily="34" charset="0"/>
              </a:rPr>
              <a:t>strwythur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diwrnod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Sgilti</a:t>
            </a:r>
            <a:r>
              <a:rPr lang="en-GB" sz="2400" dirty="0">
                <a:latin typeface="Calibri" panose="020F0502020204030204" pitchFamily="34" charset="0"/>
              </a:rPr>
              <a:t>, a </a:t>
            </a:r>
            <a:r>
              <a:rPr lang="en-GB" sz="2400" dirty="0" err="1">
                <a:latin typeface="Calibri" panose="020F0502020204030204" pitchFamily="34" charset="0"/>
              </a:rPr>
              <a:t>pham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fod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hyn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bwysig</a:t>
            </a:r>
            <a:r>
              <a:rPr lang="en-GB" sz="2400" dirty="0">
                <a:latin typeface="Calibri" panose="020F0502020204030204" pitchFamily="34" charset="0"/>
              </a:rPr>
              <a:t>? 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Beth </a:t>
            </a:r>
            <a:r>
              <a:rPr lang="en-GB" sz="2400" dirty="0" err="1">
                <a:latin typeface="Calibri" panose="020F0502020204030204" pitchFamily="34" charset="0"/>
              </a:rPr>
              <a:t>allai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pobl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eraill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fod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wedi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gallu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eu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gwneud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i’w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helpu</a:t>
            </a:r>
            <a:r>
              <a:rPr lang="en-GB" sz="2400" dirty="0">
                <a:latin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</a:p>
          <a:p>
            <a:r>
              <a:rPr lang="en-GB" sz="2400" dirty="0">
                <a:latin typeface="Calibri" panose="020F0502020204030204" pitchFamily="34" charset="0"/>
              </a:rPr>
              <a:t>Beth </a:t>
            </a:r>
            <a:r>
              <a:rPr lang="en-GB" sz="2400" dirty="0" err="1">
                <a:latin typeface="Calibri" panose="020F0502020204030204" pitchFamily="34" charset="0"/>
              </a:rPr>
              <a:t>mae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Sgilti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ei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feddwl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amdano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ef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ei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hun</a:t>
            </a:r>
            <a:r>
              <a:rPr lang="en-GB" sz="2400" dirty="0">
                <a:latin typeface="Calibri" panose="020F0502020204030204" pitchFamily="34" charset="0"/>
              </a:rPr>
              <a:t>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36936" y="1323191"/>
            <a:ext cx="4248150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Clip 2</a:t>
            </a:r>
          </a:p>
        </p:txBody>
      </p:sp>
    </p:spTree>
    <p:extLst>
      <p:ext uri="{BB962C8B-B14F-4D97-AF65-F5344CB8AC3E}">
        <p14:creationId xmlns:p14="http://schemas.microsoft.com/office/powerpoint/2010/main" val="230107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28339" y="2180441"/>
            <a:ext cx="7050359" cy="415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</a:rPr>
              <a:t>Beth </a:t>
            </a:r>
            <a:r>
              <a:rPr lang="en-GB" sz="2400" dirty="0" err="1">
                <a:latin typeface="Calibri" panose="020F0502020204030204" pitchFamily="34" charset="0"/>
              </a:rPr>
              <a:t>yw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cyfathrebu</a:t>
            </a:r>
            <a:r>
              <a:rPr lang="en-GB" sz="2400" dirty="0">
                <a:latin typeface="Calibri" panose="020F0502020204030204" pitchFamily="34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</a:rPr>
              <a:t>pha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ffyrdd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rydym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ni’n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eu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defnyddio</a:t>
            </a:r>
            <a:r>
              <a:rPr lang="en-GB" sz="2400" dirty="0">
                <a:latin typeface="Calibri" panose="020F0502020204030204" pitchFamily="34" charset="0"/>
              </a:rPr>
              <a:t> i </a:t>
            </a:r>
            <a:r>
              <a:rPr lang="en-GB" sz="2400" dirty="0" err="1">
                <a:latin typeface="Calibri" panose="020F0502020204030204" pitchFamily="34" charset="0"/>
              </a:rPr>
              <a:t>gyfathrebu</a:t>
            </a:r>
            <a:r>
              <a:rPr lang="en-GB" sz="2400" dirty="0">
                <a:latin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</a:endParaRPr>
          </a:p>
          <a:p>
            <a:pPr lvl="0"/>
            <a:r>
              <a:rPr lang="en-GB" sz="2400" dirty="0" err="1">
                <a:latin typeface="Calibri" panose="020F0502020204030204" pitchFamily="34" charset="0"/>
              </a:rPr>
              <a:t>Sut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ydym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ni’n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gwybod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os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yw</a:t>
            </a:r>
            <a:r>
              <a:rPr lang="en-GB" sz="2400" dirty="0">
                <a:latin typeface="Calibri" panose="020F0502020204030204" pitchFamily="34" charset="0"/>
              </a:rPr>
              <a:t> person </a:t>
            </a:r>
            <a:r>
              <a:rPr lang="en-GB" sz="2400" dirty="0" err="1">
                <a:latin typeface="Calibri" panose="020F0502020204030204" pitchFamily="34" charset="0"/>
              </a:rPr>
              <a:t>arall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deall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yr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hyn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yr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ydym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ceisio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eu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cyfathrebu</a:t>
            </a:r>
            <a:r>
              <a:rPr lang="en-GB" sz="2400" dirty="0">
                <a:latin typeface="Calibri" panose="020F0502020204030204" pitchFamily="34" charset="0"/>
              </a:rPr>
              <a:t>? 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 err="1">
                <a:latin typeface="Calibri" panose="020F0502020204030204" pitchFamily="34" charset="0"/>
              </a:rPr>
              <a:t>Sut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mae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Sgilti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ystyried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ei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allu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ef</a:t>
            </a:r>
            <a:r>
              <a:rPr lang="en-GB" sz="2400" dirty="0">
                <a:latin typeface="Calibri" panose="020F0502020204030204" pitchFamily="34" charset="0"/>
              </a:rPr>
              <a:t> i </a:t>
            </a:r>
            <a:r>
              <a:rPr lang="en-GB" sz="2400" dirty="0" err="1">
                <a:latin typeface="Calibri" panose="020F0502020204030204" pitchFamily="34" charset="0"/>
              </a:rPr>
              <a:t>gyfathrebu</a:t>
            </a:r>
            <a:r>
              <a:rPr lang="en-GB" sz="2400" dirty="0">
                <a:latin typeface="Calibri" panose="020F0502020204030204" pitchFamily="34" charset="0"/>
              </a:rPr>
              <a:t>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36936" y="1323191"/>
            <a:ext cx="4248150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Clip 3</a:t>
            </a:r>
          </a:p>
        </p:txBody>
      </p:sp>
    </p:spTree>
    <p:extLst>
      <p:ext uri="{BB962C8B-B14F-4D97-AF65-F5344CB8AC3E}">
        <p14:creationId xmlns:p14="http://schemas.microsoft.com/office/powerpoint/2010/main" val="7650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28339" y="2182213"/>
            <a:ext cx="7008543" cy="415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</a:rPr>
              <a:t>Beth </a:t>
            </a:r>
            <a:r>
              <a:rPr lang="en-GB" sz="2400" dirty="0" err="1">
                <a:latin typeface="Calibri" panose="020F0502020204030204" pitchFamily="34" charset="0"/>
              </a:rPr>
              <a:t>yw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eich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diddordebau</a:t>
            </a:r>
            <a:r>
              <a:rPr lang="en-GB" sz="2400" dirty="0">
                <a:latin typeface="Calibri" panose="020F0502020204030204" pitchFamily="34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</a:rPr>
              <a:t>pha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mor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bwysig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ydynt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eich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bywyd</a:t>
            </a:r>
            <a:r>
              <a:rPr lang="en-GB" sz="2400" dirty="0">
                <a:latin typeface="Calibri" panose="020F0502020204030204" pitchFamily="34" charset="0"/>
              </a:rPr>
              <a:t>? 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A </a:t>
            </a:r>
            <a:r>
              <a:rPr lang="en-GB" sz="2400" dirty="0" err="1">
                <a:latin typeface="Calibri" panose="020F0502020204030204" pitchFamily="34" charset="0"/>
              </a:rPr>
              <a:t>oes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gwahaniaeth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yn</a:t>
            </a:r>
            <a:r>
              <a:rPr lang="en-GB" sz="2400" dirty="0">
                <a:latin typeface="Calibri" panose="020F0502020204030204" pitchFamily="34" charset="0"/>
              </a:rPr>
              <a:t> y </a:t>
            </a:r>
            <a:r>
              <a:rPr lang="en-GB" sz="2400" dirty="0" err="1">
                <a:latin typeface="Calibri" panose="020F0502020204030204" pitchFamily="34" charset="0"/>
              </a:rPr>
              <a:t>modd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mae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Sgilti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edrych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ar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ei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ddiddordebau</a:t>
            </a:r>
            <a:r>
              <a:rPr lang="en-GB" sz="2400" dirty="0">
                <a:latin typeface="Calibri" panose="020F0502020204030204" pitchFamily="34" charset="0"/>
              </a:rPr>
              <a:t>? 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 err="1">
                <a:latin typeface="Calibri" panose="020F0502020204030204" pitchFamily="34" charset="0"/>
              </a:rPr>
              <a:t>Sut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allwch</a:t>
            </a:r>
            <a:r>
              <a:rPr lang="en-GB" sz="2400" dirty="0">
                <a:latin typeface="Calibri" panose="020F0502020204030204" pitchFamily="34" charset="0"/>
              </a:rPr>
              <a:t> chi </a:t>
            </a:r>
            <a:r>
              <a:rPr lang="en-GB" sz="2400" dirty="0" err="1">
                <a:latin typeface="Calibri" panose="020F0502020204030204" pitchFamily="34" charset="0"/>
              </a:rPr>
              <a:t>ddweud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beth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mae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eraill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ei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feddwl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neu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deimlo</a:t>
            </a:r>
            <a:r>
              <a:rPr lang="en-GB" sz="2400" dirty="0">
                <a:latin typeface="Calibri" panose="020F0502020204030204" pitchFamily="34" charset="0"/>
              </a:rPr>
              <a:t>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36936" y="1323191"/>
            <a:ext cx="4248150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Clip 4</a:t>
            </a:r>
          </a:p>
        </p:txBody>
      </p:sp>
    </p:spTree>
    <p:extLst>
      <p:ext uri="{BB962C8B-B14F-4D97-AF65-F5344CB8AC3E}">
        <p14:creationId xmlns:p14="http://schemas.microsoft.com/office/powerpoint/2010/main" val="24747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6936" y="1323191"/>
            <a:ext cx="4248150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Clip 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8702" y="2180441"/>
            <a:ext cx="6861091" cy="415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</a:rPr>
              <a:t>Beth </a:t>
            </a:r>
            <a:r>
              <a:rPr lang="en-GB" sz="2400" dirty="0" err="1">
                <a:latin typeface="Calibri" panose="020F0502020204030204" pitchFamily="34" charset="0"/>
              </a:rPr>
              <a:t>yw’ch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ymateb</a:t>
            </a:r>
            <a:r>
              <a:rPr lang="en-GB" sz="2400" dirty="0">
                <a:latin typeface="Calibri" panose="020F0502020204030204" pitchFamily="34" charset="0"/>
              </a:rPr>
              <a:t> chi </a:t>
            </a:r>
            <a:r>
              <a:rPr lang="en-GB" sz="2400" dirty="0" err="1">
                <a:latin typeface="Calibri" panose="020F0502020204030204" pitchFamily="34" charset="0"/>
              </a:rPr>
              <a:t>i’r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ffaith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fod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Sgilti’n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teimlo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straen</a:t>
            </a:r>
            <a:r>
              <a:rPr lang="en-GB" sz="2400" dirty="0">
                <a:latin typeface="Calibri" panose="020F0502020204030204" pitchFamily="34" charset="0"/>
              </a:rPr>
              <a:t> o </a:t>
            </a:r>
            <a:r>
              <a:rPr lang="en-GB" sz="2400" dirty="0" err="1">
                <a:latin typeface="Calibri" panose="020F0502020204030204" pitchFamily="34" charset="0"/>
              </a:rPr>
              <a:t>hyd</a:t>
            </a:r>
            <a:r>
              <a:rPr lang="en-GB" sz="2400" dirty="0">
                <a:latin typeface="Calibri" panose="020F0502020204030204" pitchFamily="34" charset="0"/>
              </a:rPr>
              <a:t>? 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 err="1">
                <a:latin typeface="Calibri" panose="020F0502020204030204" pitchFamily="34" charset="0"/>
              </a:rPr>
              <a:t>Sut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allwn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ni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addasu’n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hymddygiad</a:t>
            </a:r>
            <a:r>
              <a:rPr lang="en-GB" sz="2400" dirty="0">
                <a:latin typeface="Calibri" panose="020F0502020204030204" pitchFamily="34" charset="0"/>
              </a:rPr>
              <a:t> i </a:t>
            </a:r>
            <a:r>
              <a:rPr lang="en-GB" sz="2400" dirty="0" err="1">
                <a:latin typeface="Calibri" panose="020F0502020204030204" pitchFamily="34" charset="0"/>
              </a:rPr>
              <a:t>wneud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pethau’n</a:t>
            </a:r>
            <a:r>
              <a:rPr lang="en-GB" sz="2400" dirty="0">
                <a:latin typeface="Calibri" panose="020F0502020204030204" pitchFamily="34" charset="0"/>
              </a:rPr>
              <a:t> haws i </a:t>
            </a:r>
            <a:r>
              <a:rPr lang="en-GB" sz="2400" dirty="0" err="1">
                <a:latin typeface="Calibri" panose="020F0502020204030204" pitchFamily="34" charset="0"/>
              </a:rPr>
              <a:t>berson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sy’n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awtistig</a:t>
            </a:r>
            <a:r>
              <a:rPr lang="en-GB" sz="2400" dirty="0">
                <a:latin typeface="Calibri" panose="020F0502020204030204" pitchFamily="34" charset="0"/>
              </a:rPr>
              <a:t>? 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 err="1">
                <a:latin typeface="Calibri" panose="020F0502020204030204" pitchFamily="34" charset="0"/>
              </a:rPr>
              <a:t>Yw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awtistiaeth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yr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hyn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yr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ydych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yn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credu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ei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fod</a:t>
            </a:r>
            <a:r>
              <a:rPr lang="en-GB" sz="2400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496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85360" y="2549128"/>
            <a:ext cx="6172200" cy="415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>
                <a:latin typeface="Calibri" panose="020F0502020204030204" pitchFamily="34" charset="0"/>
              </a:rPr>
              <a:t>Nodiadau</a:t>
            </a:r>
            <a:r>
              <a:rPr lang="en-GB" sz="2400" dirty="0">
                <a:latin typeface="Calibri" panose="020F0502020204030204" pitchFamily="34" charset="0"/>
              </a:rPr>
              <a:t> “Post its” </a:t>
            </a:r>
            <a:r>
              <a:rPr lang="en-GB" sz="2400" dirty="0" err="1">
                <a:latin typeface="Calibri" panose="020F0502020204030204" pitchFamily="34" charset="0"/>
              </a:rPr>
              <a:t>ar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ddiwedd</a:t>
            </a:r>
            <a:r>
              <a:rPr lang="en-GB" sz="2400" dirty="0">
                <a:latin typeface="Calibri" panose="020F0502020204030204" pitchFamily="34" charset="0"/>
              </a:rPr>
              <a:t> y </a:t>
            </a:r>
            <a:r>
              <a:rPr lang="en-GB" sz="2400" dirty="0" err="1">
                <a:latin typeface="Calibri" panose="020F0502020204030204" pitchFamily="34" charset="0"/>
              </a:rPr>
              <a:t>wers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36936" y="1565731"/>
            <a:ext cx="4921064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Beth </a:t>
            </a:r>
            <a:r>
              <a:rPr lang="en-GB" sz="3600" b="1" dirty="0" err="1">
                <a:latin typeface="Calibri" panose="020F0502020204030204" pitchFamily="34" charset="0"/>
              </a:rPr>
              <a:t>yw</a:t>
            </a:r>
            <a:r>
              <a:rPr lang="en-GB" sz="3600" b="1" dirty="0">
                <a:latin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</a:rPr>
              <a:t>awtistiaeth</a:t>
            </a:r>
            <a:r>
              <a:rPr lang="en-GB" sz="36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605808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Custom 10">
      <a:dk1>
        <a:srgbClr val="FFFFFF"/>
      </a:dk1>
      <a:lt1>
        <a:srgbClr val="000000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652FBAE78D346A790DAA5308633FC" ma:contentTypeVersion="12" ma:contentTypeDescription="Create a new document." ma:contentTypeScope="" ma:versionID="3259b49128238df170f19f26b58acf97">
  <xsd:schema xmlns:xsd="http://www.w3.org/2001/XMLSchema" xmlns:xs="http://www.w3.org/2001/XMLSchema" xmlns:p="http://schemas.microsoft.com/office/2006/metadata/properties" xmlns:ns2="4c4b4a05-e67f-41ba-841a-d2b86b8dea1a" xmlns:ns3="6c50f7f4-66d8-485e-84df-f704837f8ff2" targetNamespace="http://schemas.microsoft.com/office/2006/metadata/properties" ma:root="true" ma:fieldsID="c2fc086202bd861d6e19e0c483e3d552" ns2:_="" ns3:_="">
    <xsd:import namespace="4c4b4a05-e67f-41ba-841a-d2b86b8dea1a"/>
    <xsd:import namespace="6c50f7f4-66d8-485e-84df-f704837f8f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x0041_SD1" minOccurs="0"/>
                <xsd:element ref="ns2:_x0041_SD2" minOccurs="0"/>
                <xsd:element ref="ns2:ASD_x0020_3" minOccurs="0"/>
                <xsd:element ref="ns2:ASD_x0020_4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b4a05-e67f-41ba-841a-d2b86b8de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_x0041_SD1" ma:index="10" nillable="true" ma:displayName="ASD1" ma:internalName="_x0041_SD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on't know"/>
                    <xsd:enumeration value="delete"/>
                    <xsd:enumeration value="area or region doc"/>
                    <xsd:enumeration value="assessment and diagnosis children"/>
                    <xsd:enumeration value="best practice"/>
                    <xsd:enumeration value="CMS"/>
                    <xsd:enumeration value="employment"/>
                    <xsd:enumeration value="finance"/>
                    <xsd:enumeration value="image"/>
                    <xsd:enumeration value="integrated autism service"/>
                    <xsd:enumeration value="LIN"/>
                    <xsd:enumeration value="NOMS"/>
                    <xsd:enumeration value="team docs"/>
                    <xsd:enumeration value="training/ presentation"/>
                    <xsd:enumeration value="translation"/>
                    <xsd:enumeration value="website"/>
                    <xsd:enumeration value="WG official docs"/>
                  </xsd:restriction>
                </xsd:simpleType>
              </xsd:element>
            </xsd:sequence>
          </xsd:extension>
        </xsd:complexContent>
      </xsd:complexType>
    </xsd:element>
    <xsd:element name="_x0041_SD2" ma:index="11" nillable="true" ma:displayName="ASD2" ma:description="area or health board" ma:internalName="_x0041_SD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MU HB"/>
                    <xsd:enumeration value="Aneurin Bevan"/>
                    <xsd:enumeration value="Anglesey"/>
                    <xsd:enumeration value="Betsi Cadwallader"/>
                    <xsd:enumeration value="Blaenau Gwent"/>
                    <xsd:enumeration value="Bridgend"/>
                    <xsd:enumeration value="Caerphilly"/>
                    <xsd:enumeration value="Cardiff"/>
                    <xsd:enumeration value="Cardiff Vale HB"/>
                    <xsd:enumeration value="Carms"/>
                    <xsd:enumeration value="Ceredigion"/>
                    <xsd:enumeration value="Conwy"/>
                    <xsd:enumeration value="Cwm Taf"/>
                    <xsd:enumeration value="Denbighshire"/>
                    <xsd:enumeration value="Flintshire"/>
                    <xsd:enumeration value="Gwynedd"/>
                    <xsd:enumeration value="Hywel Dda"/>
                    <xsd:enumeration value="Merthyr"/>
                    <xsd:enumeration value="Monmouthshire"/>
                    <xsd:enumeration value="Newport"/>
                    <xsd:enumeration value="NPT"/>
                    <xsd:enumeration value="Pembs"/>
                    <xsd:enumeration value="Powys"/>
                    <xsd:enumeration value="Powys HB"/>
                    <xsd:enumeration value="RCT"/>
                    <xsd:enumeration value="Swansea"/>
                    <xsd:enumeration value="Torfaen"/>
                    <xsd:enumeration value="VoG"/>
                    <xsd:enumeration value="WG"/>
                    <xsd:enumeration value="WLGA"/>
                    <xsd:enumeration value="Wrexham"/>
                  </xsd:restriction>
                </xsd:simpleType>
              </xsd:element>
            </xsd:sequence>
          </xsd:extension>
        </xsd:complexContent>
      </xsd:complexType>
    </xsd:element>
    <xsd:element name="ASD_x0020_3" ma:index="12" nillable="true" ma:displayName="ASD 3" ma:description="schemes and web areas" ma:internalName="ASD_x0020_3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D aware"/>
                    <xsd:enumeration value="can you see me"/>
                    <xsd:enumeration value="Clinician toolkit ADHD child"/>
                    <xsd:enumeration value="Clinician toolkit ASD adult"/>
                    <xsd:enumeration value="Clinician toolkit ASD child"/>
                    <xsd:enumeration value="CMS"/>
                    <xsd:enumeration value="emergency services"/>
                    <xsd:enumeration value="further education"/>
                    <xsd:enumeration value="growing with autism"/>
                    <xsd:enumeration value="health and social care"/>
                    <xsd:enumeration value="housing"/>
                    <xsd:enumeration value="IAS"/>
                    <xsd:enumeration value="LA pages"/>
                    <xsd:enumeration value="learning with autism"/>
                    <xsd:enumeration value="leisure"/>
                    <xsd:enumeration value="living with autism"/>
                    <xsd:enumeration value="Practitioner toolkit ADHD adult"/>
                    <xsd:enumeration value="Practitioner toolkit ASD Adult"/>
                    <xsd:enumeration value="Practitioner toolkit ASD child"/>
                    <xsd:enumeration value="secure area"/>
                    <xsd:enumeration value="service directory"/>
                    <xsd:enumeration value="Strategy area"/>
                    <xsd:enumeration value="training directory"/>
                    <xsd:enumeration value="working with autism"/>
                  </xsd:restriction>
                </xsd:simpleType>
              </xsd:element>
            </xsd:sequence>
          </xsd:extension>
        </xsd:complexContent>
      </xsd:complexType>
    </xsd:element>
    <xsd:element name="ASD_x0020_4" ma:index="13" nillable="true" ma:displayName="ASD 4" ma:description="IAS sub categories" ma:internalName="ASD_x0020_4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ata collection"/>
                    <xsd:enumeration value="ISPs"/>
                    <xsd:enumeration value="newsletters"/>
                    <xsd:enumeration value="presentations"/>
                    <xsd:enumeration value="reporting"/>
                    <xsd:enumeration value="template documents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Status" ma:index="18" nillable="true" ma:displayName="ASD 5" ma:format="Dropdown" ma:internalName="Status">
      <xsd:simpleType>
        <xsd:restriction base="dms:Choice">
          <xsd:enumeration value="Draft"/>
          <xsd:enumeration value="Fi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0f7f4-66d8-485e-84df-f704837f8ff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D_x0020_4 xmlns="4c4b4a05-e67f-41ba-841a-d2b86b8dea1a"/>
    <ASD_x0020_3 xmlns="4c4b4a05-e67f-41ba-841a-d2b86b8dea1a">
      <Value>learning with autism</Value>
    </ASD_x0020_3>
    <_x0041_SD2 xmlns="4c4b4a05-e67f-41ba-841a-d2b86b8dea1a"/>
    <_x0041_SD1 xmlns="4c4b4a05-e67f-41ba-841a-d2b86b8dea1a">
      <Value>website</Value>
    </_x0041_SD1>
    <Status xmlns="4c4b4a05-e67f-41ba-841a-d2b86b8dea1a" xsi:nil="true"/>
  </documentManagement>
</p:properties>
</file>

<file path=customXml/itemProps1.xml><?xml version="1.0" encoding="utf-8"?>
<ds:datastoreItem xmlns:ds="http://schemas.openxmlformats.org/officeDocument/2006/customXml" ds:itemID="{5502029C-B217-455B-9949-3419475E9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8E22EE-0C10-451E-BE10-E90A147CA215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A1DA305C-F602-4110-88F5-19D67D1C23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b4a05-e67f-41ba-841a-d2b86b8dea1a"/>
    <ds:schemaRef ds:uri="6c50f7f4-66d8-485e-84df-f704837f8f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F0B08CE-C727-4C71-B694-34357C3F09E0}">
  <ds:schemaRefs>
    <ds:schemaRef ds:uri="http://purl.org/dc/terms/"/>
    <ds:schemaRef ds:uri="http://purl.org/dc/dcmitype/"/>
    <ds:schemaRef ds:uri="4c4b4a05-e67f-41ba-841a-d2b86b8dea1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c50f7f4-66d8-485e-84df-f704837f8ff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61</TotalTime>
  <Words>213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Worgan</dc:creator>
  <cp:lastModifiedBy>Tracy Hinton</cp:lastModifiedBy>
  <cp:revision>9</cp:revision>
  <dcterms:created xsi:type="dcterms:W3CDTF">2017-08-10T11:23:33Z</dcterms:created>
  <dcterms:modified xsi:type="dcterms:W3CDTF">2017-09-22T11:34:12Z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0x0101007DA652FBAE78D346A790DAA5308633FC</vt:lpwstr>
  </property>
</Properties>
</file>